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6"/>
  </p:notesMasterIdLst>
  <p:handoutMasterIdLst>
    <p:handoutMasterId r:id="rId17"/>
  </p:handoutMasterIdLst>
  <p:sldIdLst>
    <p:sldId id="274" r:id="rId3"/>
    <p:sldId id="285" r:id="rId4"/>
    <p:sldId id="310" r:id="rId5"/>
    <p:sldId id="312" r:id="rId6"/>
    <p:sldId id="313" r:id="rId7"/>
    <p:sldId id="315" r:id="rId8"/>
    <p:sldId id="324" r:id="rId9"/>
    <p:sldId id="316" r:id="rId10"/>
    <p:sldId id="321" r:id="rId11"/>
    <p:sldId id="314" r:id="rId12"/>
    <p:sldId id="323" r:id="rId13"/>
    <p:sldId id="322" r:id="rId14"/>
    <p:sldId id="318" r:id="rId1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halie Simonnot" initials="N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14" autoAdjust="0"/>
  </p:normalViewPr>
  <p:slideViewPr>
    <p:cSldViewPr>
      <p:cViewPr>
        <p:scale>
          <a:sx n="80" d="100"/>
          <a:sy n="80" d="100"/>
        </p:scale>
        <p:origin x="-222" y="6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7" tIns="47779" rIns="95557" bIns="47779" rtlCol="0"/>
          <a:lstStyle>
            <a:lvl1pPr algn="l">
              <a:defRPr sz="1300"/>
            </a:lvl1pPr>
          </a:lstStyle>
          <a:p>
            <a:endParaRPr lang="fr-BE"/>
          </a:p>
        </p:txBody>
      </p:sp>
      <p:sp>
        <p:nvSpPr>
          <p:cNvPr id="3" name="Date Placeholder 2"/>
          <p:cNvSpPr>
            <a:spLocks noGrp="1"/>
          </p:cNvSpPr>
          <p:nvPr>
            <p:ph type="dt" sz="quarter" idx="1"/>
          </p:nvPr>
        </p:nvSpPr>
        <p:spPr>
          <a:xfrm>
            <a:off x="3850444" y="0"/>
            <a:ext cx="2945659" cy="496332"/>
          </a:xfrm>
          <a:prstGeom prst="rect">
            <a:avLst/>
          </a:prstGeom>
        </p:spPr>
        <p:txBody>
          <a:bodyPr vert="horz" lIns="95557" tIns="47779" rIns="95557" bIns="47779" rtlCol="0"/>
          <a:lstStyle>
            <a:lvl1pPr algn="r">
              <a:defRPr sz="1300"/>
            </a:lvl1pPr>
          </a:lstStyle>
          <a:p>
            <a:fld id="{10067950-A943-47C3-800E-B9A4DFDB59D5}" type="datetimeFigureOut">
              <a:rPr lang="fr-BE" smtClean="0"/>
              <a:pPr/>
              <a:t>12/11/2014</a:t>
            </a:fld>
            <a:endParaRPr lang="fr-BE"/>
          </a:p>
        </p:txBody>
      </p:sp>
      <p:sp>
        <p:nvSpPr>
          <p:cNvPr id="4" name="Footer Placeholder 3"/>
          <p:cNvSpPr>
            <a:spLocks noGrp="1"/>
          </p:cNvSpPr>
          <p:nvPr>
            <p:ph type="ftr" sz="quarter" idx="2"/>
          </p:nvPr>
        </p:nvSpPr>
        <p:spPr>
          <a:xfrm>
            <a:off x="1" y="9428584"/>
            <a:ext cx="2945659" cy="496332"/>
          </a:xfrm>
          <a:prstGeom prst="rect">
            <a:avLst/>
          </a:prstGeom>
        </p:spPr>
        <p:txBody>
          <a:bodyPr vert="horz" lIns="95557" tIns="47779" rIns="95557" bIns="47779" rtlCol="0" anchor="b"/>
          <a:lstStyle>
            <a:lvl1pPr algn="l">
              <a:defRPr sz="1300"/>
            </a:lvl1pPr>
          </a:lstStyle>
          <a:p>
            <a:endParaRPr lang="fr-BE"/>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5557" tIns="47779" rIns="95557" bIns="47779" rtlCol="0" anchor="b"/>
          <a:lstStyle>
            <a:lvl1pPr algn="r">
              <a:defRPr sz="1300"/>
            </a:lvl1pPr>
          </a:lstStyle>
          <a:p>
            <a:fld id="{5D068334-3135-4664-9D90-45D179980487}" type="slidenum">
              <a:rPr lang="fr-BE" smtClean="0"/>
              <a:pPr/>
              <a:t>‹#›</a:t>
            </a:fld>
            <a:endParaRPr lang="fr-BE"/>
          </a:p>
        </p:txBody>
      </p:sp>
    </p:spTree>
    <p:extLst>
      <p:ext uri="{BB962C8B-B14F-4D97-AF65-F5344CB8AC3E}">
        <p14:creationId xmlns:p14="http://schemas.microsoft.com/office/powerpoint/2010/main" xmlns="" val="346828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5557" tIns="47779" rIns="95557" bIns="47779" rtlCol="0"/>
          <a:lstStyle>
            <a:lvl1pPr algn="l">
              <a:defRPr sz="13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5557" tIns="47779" rIns="95557" bIns="47779" rtlCol="0"/>
          <a:lstStyle>
            <a:lvl1pPr algn="r">
              <a:defRPr sz="1300"/>
            </a:lvl1pPr>
          </a:lstStyle>
          <a:p>
            <a:fld id="{2A4B46AE-1315-4F68-827C-5AB15471E32B}" type="datetimeFigureOut">
              <a:rPr lang="fr-FR" smtClean="0"/>
              <a:pPr/>
              <a:t>12/11/2014</a:t>
            </a:fld>
            <a:endParaRPr lang="fr-FR"/>
          </a:p>
        </p:txBody>
      </p:sp>
      <p:sp>
        <p:nvSpPr>
          <p:cNvPr id="4" name="Espace réservé de l'image des diapositives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5557" tIns="47779" rIns="95557" bIns="47779"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57" tIns="47779" rIns="95557" bIns="4777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5557" tIns="47779" rIns="95557" bIns="4777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5557" tIns="47779" rIns="95557" bIns="47779" rtlCol="0" anchor="b"/>
          <a:lstStyle>
            <a:lvl1pPr algn="r">
              <a:defRPr sz="1300"/>
            </a:lvl1pPr>
          </a:lstStyle>
          <a:p>
            <a:fld id="{5C1E87B9-A6F2-4FAA-9904-D76852FF1618}" type="slidenum">
              <a:rPr lang="fr-FR" smtClean="0"/>
              <a:pPr/>
              <a:t>‹#›</a:t>
            </a:fld>
            <a:endParaRPr lang="fr-FR"/>
          </a:p>
        </p:txBody>
      </p:sp>
    </p:spTree>
    <p:extLst>
      <p:ext uri="{BB962C8B-B14F-4D97-AF65-F5344CB8AC3E}">
        <p14:creationId xmlns:p14="http://schemas.microsoft.com/office/powerpoint/2010/main" xmlns="" val="162236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ln/>
        </p:spPr>
      </p:sp>
      <p:sp>
        <p:nvSpPr>
          <p:cNvPr id="106499" name="Espace réservé des commentaires 2"/>
          <p:cNvSpPr>
            <a:spLocks noGrp="1"/>
          </p:cNvSpPr>
          <p:nvPr>
            <p:ph type="body" idx="1"/>
          </p:nvPr>
        </p:nvSpPr>
        <p:spPr>
          <a:noFill/>
        </p:spPr>
        <p:txBody>
          <a:bodyPr/>
          <a:lstStyle/>
          <a:p>
            <a:r>
              <a:rPr lang="fr-FR" dirty="0" smtClean="0"/>
              <a:t>Good </a:t>
            </a:r>
            <a:r>
              <a:rPr lang="fr-FR" dirty="0" err="1" smtClean="0"/>
              <a:t>afternoon</a:t>
            </a:r>
            <a:r>
              <a:rPr lang="fr-FR" baseline="0" dirty="0" smtClean="0"/>
              <a:t> </a:t>
            </a:r>
            <a:r>
              <a:rPr lang="fr-FR" baseline="0" dirty="0" err="1" smtClean="0"/>
              <a:t>everybody</a:t>
            </a:r>
            <a:r>
              <a:rPr lang="fr-FR" baseline="0" dirty="0" smtClean="0"/>
              <a:t>,</a:t>
            </a:r>
          </a:p>
          <a:p>
            <a:endParaRPr lang="fr-FR" baseline="0" dirty="0" smtClean="0"/>
          </a:p>
          <a:p>
            <a:r>
              <a:rPr lang="fr-FR" baseline="0" dirty="0" smtClean="0"/>
              <a:t>This </a:t>
            </a:r>
            <a:r>
              <a:rPr lang="fr-FR" baseline="0" dirty="0" err="1" smtClean="0"/>
              <a:t>is</a:t>
            </a:r>
            <a:r>
              <a:rPr lang="fr-FR" baseline="0" dirty="0" smtClean="0"/>
              <a:t> a </a:t>
            </a:r>
            <a:r>
              <a:rPr lang="fr-FR" baseline="0" dirty="0" err="1" smtClean="0"/>
              <a:t>pleasure</a:t>
            </a:r>
            <a:r>
              <a:rPr lang="fr-FR" baseline="0" dirty="0" smtClean="0"/>
              <a:t> to </a:t>
            </a:r>
            <a:r>
              <a:rPr lang="fr-FR" baseline="0" dirty="0" err="1" smtClean="0"/>
              <a:t>be</a:t>
            </a:r>
            <a:r>
              <a:rPr lang="fr-FR" baseline="0" dirty="0" smtClean="0"/>
              <a:t> </a:t>
            </a:r>
            <a:r>
              <a:rPr lang="fr-FR" baseline="0" dirty="0" err="1" smtClean="0"/>
              <a:t>here</a:t>
            </a:r>
            <a:r>
              <a:rPr lang="fr-FR" baseline="0" dirty="0" smtClean="0"/>
              <a:t> </a:t>
            </a:r>
            <a:r>
              <a:rPr lang="fr-FR" baseline="0" dirty="0" err="1" smtClean="0"/>
              <a:t>with</a:t>
            </a:r>
            <a:r>
              <a:rPr lang="fr-FR" baseline="0" dirty="0" smtClean="0"/>
              <a:t> </a:t>
            </a:r>
            <a:r>
              <a:rPr lang="fr-FR" baseline="0" dirty="0" err="1" smtClean="0"/>
              <a:t>you</a:t>
            </a:r>
            <a:r>
              <a:rPr lang="fr-FR" baseline="0" dirty="0" smtClean="0"/>
              <a:t> </a:t>
            </a:r>
            <a:r>
              <a:rPr lang="fr-FR" baseline="0" dirty="0" err="1" smtClean="0"/>
              <a:t>today</a:t>
            </a:r>
            <a:r>
              <a:rPr lang="fr-FR" baseline="0" dirty="0" smtClean="0"/>
              <a:t> to express </a:t>
            </a:r>
            <a:r>
              <a:rPr lang="fr-FR" baseline="0" dirty="0" err="1" smtClean="0"/>
              <a:t>our</a:t>
            </a:r>
            <a:r>
              <a:rPr lang="fr-FR" baseline="0" dirty="0" smtClean="0"/>
              <a:t> </a:t>
            </a:r>
            <a:r>
              <a:rPr lang="fr-FR" baseline="0" dirty="0" err="1" smtClean="0"/>
              <a:t>deep</a:t>
            </a:r>
            <a:r>
              <a:rPr lang="fr-FR" baseline="0" dirty="0" smtClean="0"/>
              <a:t> </a:t>
            </a:r>
            <a:r>
              <a:rPr lang="fr-FR" baseline="0" dirty="0" err="1" smtClean="0"/>
              <a:t>concerns</a:t>
            </a:r>
            <a:r>
              <a:rPr lang="fr-FR" baseline="0" dirty="0" smtClean="0"/>
              <a:t> about the impact of </a:t>
            </a:r>
            <a:r>
              <a:rPr lang="fr-FR" baseline="0" dirty="0" err="1" smtClean="0"/>
              <a:t>drugs</a:t>
            </a:r>
            <a:r>
              <a:rPr lang="fr-FR" baseline="0" dirty="0" smtClean="0"/>
              <a:t> </a:t>
            </a:r>
            <a:r>
              <a:rPr lang="fr-FR" baseline="0" dirty="0" err="1" smtClean="0"/>
              <a:t>high</a:t>
            </a:r>
            <a:r>
              <a:rPr lang="fr-FR" baseline="0" dirty="0" smtClean="0"/>
              <a:t> </a:t>
            </a:r>
            <a:r>
              <a:rPr lang="fr-FR" baseline="0" dirty="0" err="1" smtClean="0"/>
              <a:t>prices</a:t>
            </a:r>
            <a:r>
              <a:rPr lang="fr-FR" baseline="0" dirty="0" smtClean="0"/>
              <a:t> on </a:t>
            </a:r>
            <a:r>
              <a:rPr lang="fr-FR" baseline="0" dirty="0" err="1" smtClean="0"/>
              <a:t>universal</a:t>
            </a:r>
            <a:r>
              <a:rPr lang="fr-FR" baseline="0" dirty="0" smtClean="0"/>
              <a:t> </a:t>
            </a:r>
            <a:r>
              <a:rPr lang="fr-FR" baseline="0" dirty="0" err="1" smtClean="0"/>
              <a:t>access</a:t>
            </a:r>
            <a:r>
              <a:rPr lang="fr-FR" baseline="0" dirty="0" smtClean="0"/>
              <a:t> to care and to </a:t>
            </a:r>
            <a:r>
              <a:rPr lang="fr-FR" baseline="0" dirty="0" err="1" smtClean="0"/>
              <a:t>share</a:t>
            </a:r>
            <a:r>
              <a:rPr lang="fr-FR" baseline="0" dirty="0" smtClean="0"/>
              <a:t> </a:t>
            </a:r>
            <a:r>
              <a:rPr lang="fr-FR" baseline="0" dirty="0" err="1" smtClean="0"/>
              <a:t>our</a:t>
            </a:r>
            <a:r>
              <a:rPr lang="fr-FR" baseline="0" dirty="0" smtClean="0"/>
              <a:t> </a:t>
            </a:r>
            <a:r>
              <a:rPr lang="fr-FR" baseline="0" dirty="0" err="1" smtClean="0"/>
              <a:t>thoughts</a:t>
            </a:r>
            <a:r>
              <a:rPr lang="fr-FR" baseline="0" dirty="0" smtClean="0"/>
              <a:t> to </a:t>
            </a:r>
            <a:r>
              <a:rPr lang="fr-FR" baseline="0" dirty="0" err="1" smtClean="0"/>
              <a:t>solve</a:t>
            </a:r>
            <a:r>
              <a:rPr lang="fr-FR" baseline="0" dirty="0" smtClean="0"/>
              <a:t> </a:t>
            </a:r>
            <a:r>
              <a:rPr lang="fr-FR" baseline="0" dirty="0" err="1" smtClean="0"/>
              <a:t>this</a:t>
            </a:r>
            <a:r>
              <a:rPr lang="fr-FR" baseline="0" dirty="0" smtClean="0"/>
              <a:t> </a:t>
            </a:r>
            <a:r>
              <a:rPr lang="fr-FR" baseline="0" dirty="0" err="1" smtClean="0"/>
              <a:t>problematic</a:t>
            </a:r>
            <a:r>
              <a:rPr lang="fr-FR" baseline="0" dirty="0" smtClean="0"/>
              <a:t> situation </a:t>
            </a:r>
            <a:r>
              <a:rPr lang="fr-FR" baseline="0" dirty="0" err="1" smtClean="0"/>
              <a:t>we</a:t>
            </a:r>
            <a:r>
              <a:rPr lang="fr-FR" baseline="0" dirty="0" smtClean="0"/>
              <a:t> have to deal </a:t>
            </a:r>
            <a:r>
              <a:rPr lang="fr-FR" baseline="0" dirty="0" err="1" smtClean="0"/>
              <a:t>with</a:t>
            </a:r>
            <a:r>
              <a:rPr lang="fr-FR" baseline="0" dirty="0" smtClean="0"/>
              <a:t>.</a:t>
            </a:r>
            <a:endParaRPr lang="fr-FR" dirty="0" smtClean="0"/>
          </a:p>
        </p:txBody>
      </p:sp>
      <p:sp>
        <p:nvSpPr>
          <p:cNvPr id="106500" name="Espace réservé du numéro de diapositive 3"/>
          <p:cNvSpPr>
            <a:spLocks noGrp="1"/>
          </p:cNvSpPr>
          <p:nvPr>
            <p:ph type="sldNum" sz="quarter" idx="5"/>
          </p:nvPr>
        </p:nvSpPr>
        <p:spPr>
          <a:noFill/>
          <a:ln>
            <a:miter lim="800000"/>
            <a:headEnd/>
            <a:tailEnd/>
          </a:ln>
        </p:spPr>
        <p:txBody>
          <a:bodyPr/>
          <a:lstStyle/>
          <a:p>
            <a:fld id="{FD0898A0-CEE9-4651-88F5-3E51A42453F0}" type="slidenum">
              <a:rPr lang="fr-FR" smtClean="0">
                <a:solidFill>
                  <a:prstClr val="black"/>
                </a:solidFill>
              </a:rPr>
              <a:pPr/>
              <a:t>1</a:t>
            </a:fld>
            <a:endParaRPr lang="fr-FR" smtClean="0">
              <a:solidFill>
                <a:prstClr val="black"/>
              </a:solidFill>
            </a:endParaRPr>
          </a:p>
        </p:txBody>
      </p:sp>
    </p:spTree>
    <p:extLst>
      <p:ext uri="{BB962C8B-B14F-4D97-AF65-F5344CB8AC3E}">
        <p14:creationId xmlns:p14="http://schemas.microsoft.com/office/powerpoint/2010/main" xmlns="" val="179588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fr-FR" dirty="0" smtClean="0">
                <a:solidFill>
                  <a:srgbClr val="000000"/>
                </a:solidFill>
              </a:rPr>
              <a:t>Particularly these two flexibilities worked to increase treatment access and should work for HCV treatment. </a:t>
            </a:r>
          </a:p>
          <a:p>
            <a:r>
              <a:rPr lang="en-US" altLang="fr-FR" dirty="0" smtClean="0">
                <a:solidFill>
                  <a:srgbClr val="000000"/>
                </a:solidFill>
              </a:rPr>
              <a:t>And for Sofosbuvir, which should be the back bone of most of the HCV treatments</a:t>
            </a:r>
          </a:p>
          <a:p>
            <a:r>
              <a:rPr lang="en-US" altLang="fr-FR" dirty="0" smtClean="0">
                <a:solidFill>
                  <a:srgbClr val="000000"/>
                </a:solidFill>
                <a:latin typeface="Franklin Gothic Book" pitchFamily="34" charset="0"/>
              </a:rPr>
              <a:t>In 2007, Brazil issued a compulsory license for </a:t>
            </a:r>
            <a:r>
              <a:rPr lang="en-US" altLang="fr-FR" dirty="0" err="1" smtClean="0">
                <a:solidFill>
                  <a:srgbClr val="000000"/>
                </a:solidFill>
                <a:latin typeface="Franklin Gothic Book" pitchFamily="34" charset="0"/>
              </a:rPr>
              <a:t>efavirenz</a:t>
            </a:r>
            <a:r>
              <a:rPr lang="en-US" altLang="fr-FR" dirty="0" smtClean="0">
                <a:solidFill>
                  <a:srgbClr val="000000"/>
                </a:solidFill>
                <a:latin typeface="Franklin Gothic Book" pitchFamily="34" charset="0"/>
              </a:rPr>
              <a:t>, and the five-year savings were more than USD103 million</a:t>
            </a:r>
          </a:p>
          <a:p>
            <a:pPr defTabSz="904982">
              <a:defRPr/>
            </a:pPr>
            <a:r>
              <a:rPr lang="en-US" altLang="fr-FR" dirty="0" smtClean="0">
                <a:solidFill>
                  <a:srgbClr val="000000"/>
                </a:solidFill>
              </a:rPr>
              <a:t>In France, </a:t>
            </a:r>
            <a:r>
              <a:rPr lang="en-US" altLang="fr-FR" dirty="0" smtClean="0"/>
              <a:t>The government  and Gilead are still under price negotiations</a:t>
            </a:r>
          </a:p>
          <a:p>
            <a:endParaRPr lang="en-US" altLang="fr-FR" dirty="0" smtClean="0">
              <a:solidFill>
                <a:srgbClr val="000000"/>
              </a:solidFill>
            </a:endParaRPr>
          </a:p>
          <a:p>
            <a:r>
              <a:rPr lang="en-US" altLang="fr-FR" dirty="0" smtClean="0">
                <a:solidFill>
                  <a:srgbClr val="000000"/>
                </a:solidFill>
              </a:rPr>
              <a:t>Sofosbuvir, despite its real therapeutic value for people with HCV, does not represent a “novelty” as defined by national patent laws in some countries,</a:t>
            </a:r>
          </a:p>
          <a:p>
            <a:pPr>
              <a:spcAft>
                <a:spcPts val="594"/>
              </a:spcAft>
            </a:pPr>
            <a:r>
              <a:rPr lang="en-US" altLang="fr-FR" dirty="0" err="1" smtClean="0">
                <a:solidFill>
                  <a:srgbClr val="000000"/>
                </a:solidFill>
              </a:rPr>
              <a:t>Exemple</a:t>
            </a:r>
            <a:r>
              <a:rPr lang="en-US" altLang="fr-FR" dirty="0" smtClean="0">
                <a:solidFill>
                  <a:srgbClr val="000000"/>
                </a:solidFill>
              </a:rPr>
              <a:t>  </a:t>
            </a:r>
            <a:r>
              <a:rPr lang="en-US" altLang="fr-FR" dirty="0" smtClean="0">
                <a:solidFill>
                  <a:srgbClr val="000000"/>
                </a:solidFill>
                <a:latin typeface="Calibri" pitchFamily="34" charset="0"/>
              </a:rPr>
              <a:t>In </a:t>
            </a:r>
            <a:r>
              <a:rPr lang="en-US" altLang="fr-FR" b="1" dirty="0" smtClean="0">
                <a:solidFill>
                  <a:srgbClr val="000000"/>
                </a:solidFill>
                <a:latin typeface="Calibri" pitchFamily="34" charset="0"/>
              </a:rPr>
              <a:t>Egypt, the patent hasn’t been granted </a:t>
            </a:r>
            <a:r>
              <a:rPr lang="en-US" altLang="fr-FR" dirty="0" smtClean="0">
                <a:solidFill>
                  <a:srgbClr val="000000"/>
                </a:solidFill>
                <a:latin typeface="Calibri" pitchFamily="34" charset="0"/>
              </a:rPr>
              <a:t>for lack of novelty</a:t>
            </a:r>
          </a:p>
          <a:p>
            <a:endParaRPr lang="en-US" altLang="fr-FR" dirty="0" smtClean="0">
              <a:solidFill>
                <a:srgbClr val="000000"/>
              </a:solidFill>
            </a:endParaRPr>
          </a:p>
          <a:p>
            <a:r>
              <a:rPr lang="en-US" altLang="fr-FR" dirty="0" smtClean="0">
                <a:solidFill>
                  <a:srgbClr val="000000"/>
                </a:solidFill>
              </a:rPr>
              <a:t>Opposition to Gilead’s patent on </a:t>
            </a:r>
            <a:r>
              <a:rPr lang="en-US" altLang="fr-FR" dirty="0" err="1" smtClean="0">
                <a:solidFill>
                  <a:srgbClr val="000000"/>
                </a:solidFill>
              </a:rPr>
              <a:t>tenofovir</a:t>
            </a:r>
            <a:r>
              <a:rPr lang="en-US" altLang="fr-FR" dirty="0" smtClean="0">
                <a:solidFill>
                  <a:srgbClr val="000000"/>
                </a:solidFill>
              </a:rPr>
              <a:t> &gt; In September 2009, the Indian Patent Office (IPO) permanently revoked Gilead’s patent for TDF. </a:t>
            </a:r>
          </a:p>
          <a:p>
            <a:r>
              <a:rPr lang="en-US" altLang="fr-FR" dirty="0" smtClean="0">
                <a:solidFill>
                  <a:srgbClr val="000000"/>
                </a:solidFill>
              </a:rPr>
              <a:t>If SOF can be opposed for lack of novelty, it shows even more why voluntary licensing would not be a proper way forward (Gilead would receive royalties on a drug that can be opposed and a drug that does not deserve new exclusive rights)</a:t>
            </a:r>
          </a:p>
          <a:p>
            <a:endParaRPr lang="en-US" altLang="fr-FR" dirty="0" smtClean="0">
              <a:solidFill>
                <a:srgbClr val="000000"/>
              </a:solidFill>
              <a:latin typeface="Franklin Gothic Book" pitchFamily="34" charset="0"/>
            </a:endParaRPr>
          </a:p>
          <a:p>
            <a:endParaRPr lang="en-US" altLang="fr-FR" dirty="0" smtClean="0">
              <a:solidFill>
                <a:srgbClr val="000000"/>
              </a:solidFill>
              <a:latin typeface="Franklin Gothic Book" pitchFamily="34" charset="0"/>
            </a:endParaRPr>
          </a:p>
          <a:p>
            <a:endParaRPr lang="fr-FR" altLang="fr-FR" dirty="0" smtClean="0"/>
          </a:p>
          <a:p>
            <a:endParaRPr lang="en-US" altLang="en-US" baseline="0"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10</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35655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1E87B9-A6F2-4FAA-9904-D76852FF1618}"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aseline="0"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12</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35655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71" indent="-285719" eaLnBrk="0" hangingPunct="0">
              <a:spcBef>
                <a:spcPct val="30000"/>
              </a:spcBef>
              <a:defRPr sz="1200">
                <a:solidFill>
                  <a:schemeClr val="tx1"/>
                </a:solidFill>
                <a:latin typeface="Calibri" pitchFamily="34" charset="0"/>
                <a:ea typeface="ＭＳ Ｐゴシック" pitchFamily="34" charset="-128"/>
              </a:defRPr>
            </a:lvl2pPr>
            <a:lvl3pPr marL="1142879" indent="-228576" eaLnBrk="0" hangingPunct="0">
              <a:spcBef>
                <a:spcPct val="30000"/>
              </a:spcBef>
              <a:defRPr sz="1200">
                <a:solidFill>
                  <a:schemeClr val="tx1"/>
                </a:solidFill>
                <a:latin typeface="Calibri" pitchFamily="34" charset="0"/>
                <a:ea typeface="ＭＳ Ｐゴシック" pitchFamily="34" charset="-128"/>
              </a:defRPr>
            </a:lvl3pPr>
            <a:lvl4pPr marL="1600030" indent="-228576" eaLnBrk="0" hangingPunct="0">
              <a:spcBef>
                <a:spcPct val="30000"/>
              </a:spcBef>
              <a:defRPr sz="1200">
                <a:solidFill>
                  <a:schemeClr val="tx1"/>
                </a:solidFill>
                <a:latin typeface="Calibri" pitchFamily="34" charset="0"/>
                <a:ea typeface="ＭＳ Ｐゴシック" pitchFamily="34" charset="-128"/>
              </a:defRPr>
            </a:lvl4pPr>
            <a:lvl5pPr marL="2057182" indent="-228576" eaLnBrk="0" hangingPunct="0">
              <a:spcBef>
                <a:spcPct val="30000"/>
              </a:spcBef>
              <a:defRPr sz="1200">
                <a:solidFill>
                  <a:schemeClr val="tx1"/>
                </a:solidFill>
                <a:latin typeface="Calibri" pitchFamily="34" charset="0"/>
                <a:ea typeface="ＭＳ Ｐゴシック" pitchFamily="34" charset="-128"/>
              </a:defRPr>
            </a:lvl5pPr>
            <a:lvl6pPr marL="2514333"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85"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637"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88"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DC6FEE8-35D1-49EE-9DA7-5797D10025A0}" type="slidenum">
              <a:rPr lang="fr-FR" altLang="fr-FR">
                <a:latin typeface="Arial" pitchFamily="34" charset="0"/>
              </a:rPr>
              <a:pPr eaLnBrk="1" hangingPunct="1">
                <a:spcBef>
                  <a:spcPct val="0"/>
                </a:spcBef>
              </a:pPr>
              <a:t>13</a:t>
            </a:fld>
            <a:endParaRPr lang="fr-FR" altLang="fr-FR">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2000" dirty="0" err="1" smtClean="0">
                <a:latin typeface="Arial" pitchFamily="34" charset="0"/>
              </a:rPr>
              <a:t>Médecins</a:t>
            </a:r>
            <a:r>
              <a:rPr lang="en-US" altLang="en-US" sz="2000" dirty="0" smtClean="0">
                <a:latin typeface="Arial" pitchFamily="34" charset="0"/>
              </a:rPr>
              <a:t> du Monde / Doctors of</a:t>
            </a:r>
            <a:r>
              <a:rPr lang="en-US" altLang="en-US" sz="2000" baseline="0" dirty="0" smtClean="0">
                <a:latin typeface="Arial" pitchFamily="34" charset="0"/>
              </a:rPr>
              <a:t> the World is an international network acting as a medical NGO, which is both a care provider and an advocate.</a:t>
            </a:r>
          </a:p>
          <a:p>
            <a:endParaRPr lang="en-US" altLang="en-US" sz="2000" baseline="0" dirty="0" smtClean="0">
              <a:latin typeface="Arial" pitchFamily="34" charset="0"/>
            </a:endParaRPr>
          </a:p>
          <a:p>
            <a:r>
              <a:rPr lang="en-US" altLang="en-US" sz="2000" baseline="0" dirty="0" smtClean="0">
                <a:latin typeface="Arial" pitchFamily="34" charset="0"/>
              </a:rPr>
              <a:t>Everywhere, and notably in Europe, we provide health services to some of the most vulnerable and hard-to-reach groups of population.</a:t>
            </a:r>
          </a:p>
          <a:p>
            <a:endParaRPr lang="en-US" altLang="en-US" sz="2000" baseline="0" dirty="0" smtClean="0">
              <a:latin typeface="Arial" pitchFamily="34" charset="0"/>
            </a:endParaRPr>
          </a:p>
          <a:p>
            <a:r>
              <a:rPr lang="en-US" altLang="en-US" sz="2000" baseline="0" dirty="0" smtClean="0">
                <a:latin typeface="Arial" pitchFamily="34" charset="0"/>
              </a:rPr>
              <a:t>We aim to:</a:t>
            </a:r>
          </a:p>
          <a:p>
            <a:pPr>
              <a:buFontTx/>
              <a:buChar char="-"/>
            </a:pPr>
            <a:r>
              <a:rPr lang="en-US" altLang="en-US" sz="2000" baseline="0" dirty="0" smtClean="0">
                <a:latin typeface="Arial" pitchFamily="34" charset="0"/>
              </a:rPr>
              <a:t>Deliver medical and social services;</a:t>
            </a:r>
          </a:p>
          <a:p>
            <a:pPr>
              <a:buFontTx/>
              <a:buChar char="-"/>
            </a:pPr>
            <a:r>
              <a:rPr lang="en-US" altLang="en-US" sz="2000" baseline="0" dirty="0" smtClean="0">
                <a:latin typeface="Arial" pitchFamily="34" charset="0"/>
              </a:rPr>
              <a:t>Collect and analyze data from the field;</a:t>
            </a:r>
          </a:p>
          <a:p>
            <a:pPr>
              <a:buFontTx/>
              <a:buChar char="-"/>
            </a:pPr>
            <a:r>
              <a:rPr lang="en-US" altLang="en-US" sz="2000" baseline="0" dirty="0" smtClean="0">
                <a:latin typeface="Arial" pitchFamily="34" charset="0"/>
              </a:rPr>
              <a:t>Promote social change.</a:t>
            </a:r>
          </a:p>
          <a:p>
            <a:pPr>
              <a:buFontTx/>
              <a:buChar char="-"/>
            </a:pPr>
            <a:endParaRPr lang="en-US" altLang="en-US" sz="2000" baseline="0" dirty="0" smtClean="0">
              <a:latin typeface="Arial" pitchFamily="34" charset="0"/>
            </a:endParaRPr>
          </a:p>
          <a:p>
            <a:pPr>
              <a:buFontTx/>
              <a:buNone/>
            </a:pPr>
            <a:endParaRPr lang="en-US" altLang="en-US" sz="2000" baseline="0"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2</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405871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itchFamily="34" charset="0"/>
              </a:rPr>
              <a:t>Photo: Dr</a:t>
            </a:r>
            <a:r>
              <a:rPr lang="en-US" altLang="en-US" baseline="0" dirty="0" smtClean="0">
                <a:latin typeface="Arial" pitchFamily="34" charset="0"/>
              </a:rPr>
              <a:t> Liana MAILLI vaccinates a child at the clinic in </a:t>
            </a:r>
            <a:r>
              <a:rPr lang="en-US" altLang="en-US" baseline="0" dirty="0" err="1" smtClean="0">
                <a:latin typeface="Arial" pitchFamily="34" charset="0"/>
              </a:rPr>
              <a:t>Perama</a:t>
            </a:r>
            <a:r>
              <a:rPr lang="en-US" altLang="en-US" baseline="0" dirty="0" smtClean="0">
                <a:latin typeface="Arial" pitchFamily="34" charset="0"/>
              </a:rPr>
              <a:t>, MdM Greece, 2013.</a:t>
            </a:r>
          </a:p>
          <a:p>
            <a:endParaRPr lang="en-US" altLang="en-US" baseline="0" dirty="0" smtClean="0">
              <a:latin typeface="Arial" pitchFamily="34" charset="0"/>
            </a:endParaRPr>
          </a:p>
          <a:p>
            <a:r>
              <a:rPr lang="en-US" altLang="en-US" baseline="0" dirty="0" smtClean="0">
                <a:latin typeface="Arial" pitchFamily="34" charset="0"/>
              </a:rPr>
              <a:t>Based on our experience through 8 European countries, we can document access to healthcare for the most vulnerable people, in the time of a deep financial and social crisis.</a:t>
            </a:r>
          </a:p>
          <a:p>
            <a:endParaRPr lang="en-US" altLang="en-US" baseline="0" dirty="0" smtClean="0">
              <a:latin typeface="Arial" pitchFamily="34" charset="0"/>
            </a:endParaRPr>
          </a:p>
          <a:p>
            <a:r>
              <a:rPr lang="en-US" altLang="en-US" baseline="0" dirty="0" smtClean="0">
                <a:latin typeface="Arial" pitchFamily="34" charset="0"/>
              </a:rPr>
              <a:t>For example, our activity allows us to say that vaccine coverage can be low among some groups of population, as we see everyday within our programs.</a:t>
            </a:r>
            <a:endParaRPr lang="en-US" altLang="en-US"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3</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283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itchFamily="34" charset="0"/>
              </a:rPr>
              <a:t>Lacking</a:t>
            </a:r>
            <a:r>
              <a:rPr lang="en-US" altLang="en-US" baseline="0" dirty="0" smtClean="0">
                <a:latin typeface="Arial" pitchFamily="34" charset="0"/>
              </a:rPr>
              <a:t> access to vaccines also applies to medicines, e.g. data show frequent breaks in continuity of care.</a:t>
            </a:r>
          </a:p>
          <a:p>
            <a:endParaRPr lang="en-US" altLang="en-US" baseline="0" dirty="0" smtClean="0">
              <a:latin typeface="Arial" pitchFamily="34" charset="0"/>
            </a:endParaRPr>
          </a:p>
          <a:p>
            <a:r>
              <a:rPr lang="en-US" altLang="en-US" baseline="0" dirty="0" smtClean="0">
                <a:latin typeface="Arial" pitchFamily="34" charset="0"/>
              </a:rPr>
              <a:t>More specifically, we contribute to show the negative consequences / outcomes of austerity measures / budget cuts that have been done in Greece on healthcare system and universal access to care.</a:t>
            </a:r>
          </a:p>
          <a:p>
            <a:endParaRPr lang="en-US" altLang="en-US" baseline="0" dirty="0" smtClean="0">
              <a:latin typeface="Arial" pitchFamily="34" charset="0"/>
            </a:endParaRPr>
          </a:p>
          <a:p>
            <a:r>
              <a:rPr lang="en-US" altLang="en-US" baseline="0" dirty="0" smtClean="0">
                <a:latin typeface="Arial" pitchFamily="34" charset="0"/>
              </a:rPr>
              <a:t>This includes notably:</a:t>
            </a:r>
          </a:p>
          <a:p>
            <a:pPr>
              <a:buFontTx/>
              <a:buChar char="-"/>
            </a:pPr>
            <a:r>
              <a:rPr lang="en-US" altLang="en-US" baseline="0" dirty="0" smtClean="0">
                <a:latin typeface="Arial" pitchFamily="34" charset="0"/>
              </a:rPr>
              <a:t>Increasing in user charges;</a:t>
            </a:r>
          </a:p>
          <a:p>
            <a:pPr>
              <a:buFontTx/>
              <a:buChar char="-"/>
            </a:pPr>
            <a:r>
              <a:rPr lang="en-US" altLang="en-US" baseline="0" dirty="0" smtClean="0">
                <a:latin typeface="Arial" pitchFamily="34" charset="0"/>
              </a:rPr>
              <a:t>The lost of healthcare coverage for approximately 3 millions people…</a:t>
            </a:r>
          </a:p>
          <a:p>
            <a:pPr>
              <a:buFontTx/>
              <a:buChar char="-"/>
            </a:pPr>
            <a:endParaRPr lang="en-US" altLang="en-US" baseline="0" dirty="0" smtClean="0">
              <a:latin typeface="Arial" pitchFamily="34" charset="0"/>
            </a:endParaRPr>
          </a:p>
          <a:p>
            <a:pPr>
              <a:buFontTx/>
              <a:buNone/>
            </a:pPr>
            <a:endParaRPr lang="en-US" altLang="en-US"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4</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36483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aseline="0" dirty="0" smtClean="0">
                <a:latin typeface="Arial" pitchFamily="34" charset="0"/>
              </a:rPr>
              <a:t>Worldwide, </a:t>
            </a:r>
            <a:r>
              <a:rPr lang="en-US" altLang="en-US" baseline="0" dirty="0" err="1" smtClean="0">
                <a:latin typeface="Arial" pitchFamily="34" charset="0"/>
              </a:rPr>
              <a:t>Médecins</a:t>
            </a:r>
            <a:r>
              <a:rPr lang="en-US" altLang="en-US" baseline="0" dirty="0" smtClean="0">
                <a:latin typeface="Arial" pitchFamily="34" charset="0"/>
              </a:rPr>
              <a:t> du Monde promotes harm reduction policies and programs, especially for and with Injecting Drug Users (IDUs), who bear the heaviest burden of HCV but have very low access to life-saving drugs.</a:t>
            </a:r>
          </a:p>
          <a:p>
            <a:endParaRPr lang="en-US" altLang="en-US" baseline="0" dirty="0" smtClean="0">
              <a:latin typeface="Arial" pitchFamily="34" charset="0"/>
            </a:endParaRPr>
          </a:p>
          <a:p>
            <a:r>
              <a:rPr lang="en-US" altLang="en-US" baseline="0" dirty="0" smtClean="0">
                <a:latin typeface="Arial" pitchFamily="34" charset="0"/>
              </a:rPr>
              <a:t>We defend the right of IDUs to access harm reduction services and treatment for HCV, and we make the demonstration of this policy feasibility through programs that are disseminated in Western or Oriental Europe, Central Asia, Middle-East and Africa.</a:t>
            </a:r>
          </a:p>
          <a:p>
            <a:endParaRPr lang="en-US" altLang="en-US" baseline="0" dirty="0" smtClean="0">
              <a:latin typeface="Arial" pitchFamily="34" charset="0"/>
            </a:endParaRPr>
          </a:p>
          <a:p>
            <a:r>
              <a:rPr lang="en-US" altLang="en-US" baseline="0" dirty="0" smtClean="0">
                <a:latin typeface="Arial" pitchFamily="34" charset="0"/>
              </a:rPr>
              <a:t>Even in High Income Countries, access to HCV treatment for IDUs remains very low, around 1 or 2 %.</a:t>
            </a: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5</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346625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aseline="0" dirty="0" smtClean="0">
                <a:latin typeface="Arial" pitchFamily="34" charset="0"/>
              </a:rPr>
              <a:t>To achieve universal access to HCV treatment, we need affordable drugs, even in High Income Countries.</a:t>
            </a:r>
          </a:p>
          <a:p>
            <a:endParaRPr lang="en-US" altLang="en-US" baseline="0" dirty="0" smtClean="0">
              <a:latin typeface="Arial" pitchFamily="34" charset="0"/>
            </a:endParaRPr>
          </a:p>
          <a:p>
            <a:r>
              <a:rPr lang="en-US" altLang="en-US" baseline="0" dirty="0" smtClean="0">
                <a:latin typeface="Arial" pitchFamily="34" charset="0"/>
              </a:rPr>
              <a:t>Prices that have been accepted in some countries, like the US, or that are considered within current negotiations in others, like France, are unbearable for many healthcare systems, especially in a period of general budget cuts which includes social services.</a:t>
            </a:r>
          </a:p>
          <a:p>
            <a:endParaRPr lang="en-US" altLang="en-US" baseline="0" dirty="0" smtClean="0">
              <a:latin typeface="Arial" pitchFamily="34" charset="0"/>
            </a:endParaRPr>
          </a:p>
          <a:p>
            <a:r>
              <a:rPr lang="en-US" altLang="en-US" baseline="0" dirty="0" smtClean="0">
                <a:latin typeface="Arial" pitchFamily="34" charset="0"/>
              </a:rPr>
              <a:t>This level of price already have consequences on access to this drug. In France, we receive testimonies from healthcare providers and patients about the direct link between this high price and treatment </a:t>
            </a:r>
            <a:r>
              <a:rPr lang="en-US" altLang="en-US" baseline="0" dirty="0" smtClean="0">
                <a:latin typeface="Arial" pitchFamily="34" charset="0"/>
              </a:rPr>
              <a:t>rationing.</a:t>
            </a:r>
          </a:p>
          <a:p>
            <a:endParaRPr lang="en-US" altLang="en-US" baseline="0" dirty="0" smtClean="0">
              <a:latin typeface="Arial" pitchFamily="34" charset="0"/>
            </a:endParaRPr>
          </a:p>
          <a:p>
            <a:endParaRPr lang="en-US" altLang="en-US" baseline="0"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6</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104688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 </a:t>
            </a:r>
            <a:r>
              <a:rPr lang="fr-FR" dirty="0" err="1" smtClean="0"/>
              <a:t>order</a:t>
            </a:r>
            <a:r>
              <a:rPr lang="fr-FR" baseline="0" dirty="0" smtClean="0"/>
              <a:t> to </a:t>
            </a:r>
            <a:r>
              <a:rPr lang="fr-FR" baseline="0" dirty="0" err="1" smtClean="0"/>
              <a:t>realize</a:t>
            </a:r>
            <a:r>
              <a:rPr lang="fr-FR" baseline="0" dirty="0" smtClean="0"/>
              <a:t> how </a:t>
            </a:r>
            <a:r>
              <a:rPr lang="fr-FR" baseline="0" dirty="0" err="1" smtClean="0"/>
              <a:t>this</a:t>
            </a:r>
            <a:r>
              <a:rPr lang="fr-FR" baseline="0" dirty="0" smtClean="0"/>
              <a:t> </a:t>
            </a:r>
            <a:r>
              <a:rPr lang="fr-FR" baseline="0" dirty="0" err="1" smtClean="0"/>
              <a:t>kind</a:t>
            </a:r>
            <a:r>
              <a:rPr lang="fr-FR" baseline="0" dirty="0" smtClean="0"/>
              <a:t> of </a:t>
            </a:r>
            <a:r>
              <a:rPr lang="fr-FR" baseline="0" dirty="0" err="1" smtClean="0"/>
              <a:t>price</a:t>
            </a:r>
            <a:r>
              <a:rPr lang="fr-FR" baseline="0" dirty="0" smtClean="0"/>
              <a:t> </a:t>
            </a:r>
            <a:r>
              <a:rPr lang="fr-FR" baseline="0" dirty="0" err="1" smtClean="0"/>
              <a:t>is</a:t>
            </a:r>
            <a:r>
              <a:rPr lang="fr-FR" baseline="0" dirty="0" smtClean="0"/>
              <a:t> out of </a:t>
            </a:r>
            <a:r>
              <a:rPr lang="fr-FR" baseline="0" dirty="0" err="1" smtClean="0"/>
              <a:t>healthcare</a:t>
            </a:r>
            <a:r>
              <a:rPr lang="fr-FR" baseline="0" dirty="0" smtClean="0"/>
              <a:t> system </a:t>
            </a:r>
            <a:r>
              <a:rPr lang="fr-FR" baseline="0" dirty="0" err="1" smtClean="0"/>
              <a:t>capacity</a:t>
            </a:r>
            <a:r>
              <a:rPr lang="fr-FR" baseline="0" dirty="0" smtClean="0"/>
              <a:t>, let me show </a:t>
            </a:r>
            <a:r>
              <a:rPr lang="fr-FR" baseline="0" dirty="0" err="1" smtClean="0"/>
              <a:t>you</a:t>
            </a:r>
            <a:r>
              <a:rPr lang="fr-FR" baseline="0" dirty="0" smtClean="0"/>
              <a:t> </a:t>
            </a:r>
            <a:r>
              <a:rPr lang="fr-FR" baseline="0" dirty="0" err="1" smtClean="0"/>
              <a:t>this</a:t>
            </a:r>
            <a:r>
              <a:rPr lang="fr-FR" baseline="0" dirty="0" smtClean="0"/>
              <a:t> figure. It compares the budget </a:t>
            </a:r>
            <a:r>
              <a:rPr lang="fr-FR" baseline="0" dirty="0" err="1" smtClean="0"/>
              <a:t>which</a:t>
            </a:r>
            <a:r>
              <a:rPr lang="fr-FR" baseline="0" dirty="0" smtClean="0"/>
              <a:t> </a:t>
            </a:r>
            <a:r>
              <a:rPr lang="fr-FR" baseline="0" dirty="0" err="1" smtClean="0"/>
              <a:t>would</a:t>
            </a:r>
            <a:r>
              <a:rPr lang="fr-FR" baseline="0" dirty="0" smtClean="0"/>
              <a:t> </a:t>
            </a:r>
            <a:r>
              <a:rPr lang="fr-FR" baseline="0" dirty="0" err="1" smtClean="0"/>
              <a:t>be</a:t>
            </a:r>
            <a:r>
              <a:rPr lang="fr-FR" baseline="0" dirty="0" smtClean="0"/>
              <a:t> </a:t>
            </a:r>
            <a:r>
              <a:rPr lang="fr-FR" baseline="0" dirty="0" err="1" smtClean="0"/>
              <a:t>needed</a:t>
            </a:r>
            <a:r>
              <a:rPr lang="fr-FR" baseline="0" dirty="0" smtClean="0"/>
              <a:t> to </a:t>
            </a:r>
            <a:r>
              <a:rPr lang="fr-FR" baseline="0" dirty="0" err="1" smtClean="0"/>
              <a:t>ensure</a:t>
            </a:r>
            <a:r>
              <a:rPr lang="fr-FR" baseline="0" dirty="0" smtClean="0"/>
              <a:t> </a:t>
            </a:r>
            <a:r>
              <a:rPr lang="fr-FR" baseline="0" dirty="0" err="1" smtClean="0"/>
              <a:t>access</a:t>
            </a:r>
            <a:r>
              <a:rPr lang="fr-FR" baseline="0" dirty="0" smtClean="0"/>
              <a:t> to </a:t>
            </a:r>
            <a:r>
              <a:rPr lang="fr-FR" baseline="0" dirty="0" err="1" smtClean="0"/>
              <a:t>sofosbuvir</a:t>
            </a:r>
            <a:r>
              <a:rPr lang="fr-FR" baseline="0" dirty="0" smtClean="0"/>
              <a:t> to </a:t>
            </a:r>
            <a:r>
              <a:rPr lang="fr-FR" baseline="0" dirty="0" err="1" smtClean="0"/>
              <a:t>every</a:t>
            </a:r>
            <a:r>
              <a:rPr lang="fr-FR" baseline="0" dirty="0" smtClean="0"/>
              <a:t> people living </a:t>
            </a:r>
            <a:r>
              <a:rPr lang="fr-FR" baseline="0" dirty="0" err="1" smtClean="0"/>
              <a:t>with</a:t>
            </a:r>
            <a:r>
              <a:rPr lang="fr-FR" baseline="0" dirty="0" smtClean="0"/>
              <a:t> </a:t>
            </a:r>
            <a:r>
              <a:rPr lang="fr-FR" baseline="0" dirty="0" err="1" smtClean="0"/>
              <a:t>chronic</a:t>
            </a:r>
            <a:r>
              <a:rPr lang="fr-FR" baseline="0" dirty="0" smtClean="0"/>
              <a:t> HCV, if the </a:t>
            </a:r>
            <a:r>
              <a:rPr lang="fr-FR" baseline="0" dirty="0" err="1" smtClean="0"/>
              <a:t>price</a:t>
            </a:r>
            <a:r>
              <a:rPr lang="fr-FR" baseline="0" dirty="0" smtClean="0"/>
              <a:t> </a:t>
            </a:r>
            <a:r>
              <a:rPr lang="fr-FR" baseline="0" dirty="0" err="1" smtClean="0"/>
              <a:t>remained</a:t>
            </a:r>
            <a:r>
              <a:rPr lang="fr-FR" baseline="0" dirty="0" smtClean="0"/>
              <a:t> 56 000 euros, </a:t>
            </a:r>
            <a:r>
              <a:rPr lang="fr-FR" baseline="0" dirty="0" err="1" smtClean="0"/>
              <a:t>with</a:t>
            </a:r>
            <a:r>
              <a:rPr lang="fr-FR" baseline="0" dirty="0" smtClean="0"/>
              <a:t> the </a:t>
            </a:r>
            <a:r>
              <a:rPr lang="fr-FR" baseline="0" dirty="0" err="1" smtClean="0"/>
              <a:t>annual</a:t>
            </a:r>
            <a:r>
              <a:rPr lang="fr-FR" baseline="0" dirty="0" smtClean="0"/>
              <a:t> budget of all the </a:t>
            </a:r>
            <a:r>
              <a:rPr lang="fr-FR" baseline="0" dirty="0" err="1" smtClean="0"/>
              <a:t>Parisian</a:t>
            </a:r>
            <a:r>
              <a:rPr lang="fr-FR" baseline="0" dirty="0" smtClean="0"/>
              <a:t> </a:t>
            </a:r>
            <a:r>
              <a:rPr lang="fr-FR" baseline="0" dirty="0" err="1" smtClean="0"/>
              <a:t>hospitas</a:t>
            </a:r>
            <a:r>
              <a:rPr lang="fr-FR" baseline="0" dirty="0" smtClean="0"/>
              <a:t> for 2014…</a:t>
            </a:r>
          </a:p>
          <a:p>
            <a:endParaRPr lang="fr-FR" baseline="0" dirty="0" smtClean="0"/>
          </a:p>
          <a:p>
            <a:r>
              <a:rPr lang="fr-FR" baseline="0" dirty="0" smtClean="0"/>
              <a:t>This </a:t>
            </a:r>
            <a:r>
              <a:rPr lang="fr-FR" baseline="0" dirty="0" err="1" smtClean="0"/>
              <a:t>price</a:t>
            </a:r>
            <a:r>
              <a:rPr lang="fr-FR" baseline="0" dirty="0" smtClean="0"/>
              <a:t> compromises </a:t>
            </a:r>
            <a:r>
              <a:rPr lang="fr-FR" baseline="0" dirty="0" err="1" smtClean="0"/>
              <a:t>universal</a:t>
            </a:r>
            <a:r>
              <a:rPr lang="fr-FR" baseline="0" dirty="0" smtClean="0"/>
              <a:t> </a:t>
            </a:r>
            <a:r>
              <a:rPr lang="fr-FR" baseline="0" dirty="0" err="1" smtClean="0"/>
              <a:t>access</a:t>
            </a:r>
            <a:r>
              <a:rPr lang="fr-FR" baseline="0" dirty="0" smtClean="0"/>
              <a:t> to HCV </a:t>
            </a:r>
            <a:r>
              <a:rPr lang="fr-FR" baseline="0" dirty="0" err="1" smtClean="0"/>
              <a:t>treatment</a:t>
            </a:r>
            <a:r>
              <a:rPr lang="fr-FR" baseline="0" dirty="0" smtClean="0"/>
              <a:t>, </a:t>
            </a:r>
            <a:r>
              <a:rPr lang="fr-FR" baseline="0" dirty="0" err="1" smtClean="0"/>
              <a:t>even</a:t>
            </a:r>
            <a:r>
              <a:rPr lang="fr-FR" baseline="0" dirty="0" smtClean="0"/>
              <a:t> in a country </a:t>
            </a:r>
            <a:r>
              <a:rPr lang="fr-FR" baseline="0" dirty="0" err="1" smtClean="0"/>
              <a:t>like</a:t>
            </a:r>
            <a:r>
              <a:rPr lang="fr-FR" baseline="0" dirty="0" smtClean="0"/>
              <a:t> France.</a:t>
            </a:r>
            <a:endParaRPr lang="fr-FR" dirty="0"/>
          </a:p>
        </p:txBody>
      </p:sp>
      <p:sp>
        <p:nvSpPr>
          <p:cNvPr id="4" name="Espace réservé du numéro de diapositive 3"/>
          <p:cNvSpPr>
            <a:spLocks noGrp="1"/>
          </p:cNvSpPr>
          <p:nvPr>
            <p:ph type="sldNum" sz="quarter" idx="10"/>
          </p:nvPr>
        </p:nvSpPr>
        <p:spPr/>
        <p:txBody>
          <a:bodyPr/>
          <a:lstStyle/>
          <a:p>
            <a:fld id="{5C1E87B9-A6F2-4FAA-9904-D76852FF161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fr-FR" dirty="0" smtClean="0"/>
              <a:t>In France for instance, the recommendations of the </a:t>
            </a:r>
            <a:r>
              <a:rPr lang="en-US" altLang="fr-FR" i="1" dirty="0" smtClean="0"/>
              <a:t>High Authority for Health </a:t>
            </a:r>
            <a:r>
              <a:rPr lang="en-US" altLang="fr-FR" dirty="0" smtClean="0"/>
              <a:t>didn’t follow the experts recommendations which were to treat with DAAs people with a fibrosis stage from F2 and above plus treating people who use drugs regardless their fibrosis stage</a:t>
            </a:r>
          </a:p>
          <a:p>
            <a:r>
              <a:rPr lang="en-US" altLang="fr-FR" dirty="0" smtClean="0"/>
              <a:t>This restriction is clearly link to the impossible financial burden the </a:t>
            </a:r>
            <a:r>
              <a:rPr lang="en-US" altLang="fr-FR" dirty="0" err="1" smtClean="0"/>
              <a:t>french</a:t>
            </a:r>
            <a:r>
              <a:rPr lang="en-US" altLang="fr-FR" dirty="0" smtClean="0"/>
              <a:t> state has to face</a:t>
            </a:r>
          </a:p>
          <a:p>
            <a:r>
              <a:rPr lang="en-US" altLang="fr-FR" dirty="0" smtClean="0"/>
              <a:t>We made a calculation, treating people with a fibrosis stage starting at F2, which is the treatment indication for </a:t>
            </a:r>
            <a:r>
              <a:rPr lang="en-US" altLang="fr-FR" dirty="0" err="1" smtClean="0"/>
              <a:t>peginterferon</a:t>
            </a:r>
            <a:r>
              <a:rPr lang="en-US" altLang="fr-FR" dirty="0" smtClean="0"/>
              <a:t> and </a:t>
            </a:r>
            <a:r>
              <a:rPr lang="en-US" altLang="fr-FR" dirty="0" err="1" smtClean="0"/>
              <a:t>ribavirine</a:t>
            </a:r>
            <a:r>
              <a:rPr lang="en-US" altLang="fr-FR" dirty="0" smtClean="0"/>
              <a:t>, with a </a:t>
            </a:r>
            <a:r>
              <a:rPr lang="en-US" altLang="fr-FR" dirty="0" err="1" smtClean="0"/>
              <a:t>sofosbuvir</a:t>
            </a:r>
            <a:r>
              <a:rPr lang="en-US" altLang="fr-FR" dirty="0" smtClean="0"/>
              <a:t>-based regimen would cost more than the entire 2014 budget for the Paris public hospital system—just for </a:t>
            </a:r>
            <a:r>
              <a:rPr lang="en-US" altLang="fr-FR" dirty="0" err="1" smtClean="0"/>
              <a:t>sofosbuvir</a:t>
            </a:r>
            <a:r>
              <a:rPr lang="en-US" altLang="fr-FR" dirty="0" smtClean="0"/>
              <a:t>. 7 billion of </a:t>
            </a:r>
            <a:r>
              <a:rPr lang="en-US" altLang="fr-FR" dirty="0" err="1" smtClean="0"/>
              <a:t>euros</a:t>
            </a:r>
            <a:endParaRPr lang="en-US" altLang="fr-FR" dirty="0" smtClean="0"/>
          </a:p>
          <a:p>
            <a:r>
              <a:rPr lang="en-US" altLang="fr-FR" dirty="0" smtClean="0"/>
              <a:t>You can see clearly on this prescription sheet, the grey part on F2 to F0</a:t>
            </a:r>
          </a:p>
          <a:p>
            <a:endParaRPr lang="fr-FR" altLang="fr-FR" dirty="0"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71" indent="-285719" eaLnBrk="0" hangingPunct="0">
              <a:spcBef>
                <a:spcPct val="30000"/>
              </a:spcBef>
              <a:defRPr sz="1200">
                <a:solidFill>
                  <a:schemeClr val="tx1"/>
                </a:solidFill>
                <a:latin typeface="Calibri" pitchFamily="34" charset="0"/>
                <a:ea typeface="ＭＳ Ｐゴシック" pitchFamily="34" charset="-128"/>
              </a:defRPr>
            </a:lvl2pPr>
            <a:lvl3pPr marL="1142879" indent="-228576" eaLnBrk="0" hangingPunct="0">
              <a:spcBef>
                <a:spcPct val="30000"/>
              </a:spcBef>
              <a:defRPr sz="1200">
                <a:solidFill>
                  <a:schemeClr val="tx1"/>
                </a:solidFill>
                <a:latin typeface="Calibri" pitchFamily="34" charset="0"/>
                <a:ea typeface="ＭＳ Ｐゴシック" pitchFamily="34" charset="-128"/>
              </a:defRPr>
            </a:lvl3pPr>
            <a:lvl4pPr marL="1600030" indent="-228576" eaLnBrk="0" hangingPunct="0">
              <a:spcBef>
                <a:spcPct val="30000"/>
              </a:spcBef>
              <a:defRPr sz="1200">
                <a:solidFill>
                  <a:schemeClr val="tx1"/>
                </a:solidFill>
                <a:latin typeface="Calibri" pitchFamily="34" charset="0"/>
                <a:ea typeface="ＭＳ Ｐゴシック" pitchFamily="34" charset="-128"/>
              </a:defRPr>
            </a:lvl4pPr>
            <a:lvl5pPr marL="2057182" indent="-228576" eaLnBrk="0" hangingPunct="0">
              <a:spcBef>
                <a:spcPct val="30000"/>
              </a:spcBef>
              <a:defRPr sz="1200">
                <a:solidFill>
                  <a:schemeClr val="tx1"/>
                </a:solidFill>
                <a:latin typeface="Calibri" pitchFamily="34" charset="0"/>
                <a:ea typeface="ＭＳ Ｐゴシック" pitchFamily="34" charset="-128"/>
              </a:defRPr>
            </a:lvl5pPr>
            <a:lvl6pPr marL="2514333"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85"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637"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88" indent="-22857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7DD7C49-9995-4167-B08E-BB1E23770F30}" type="slidenum">
              <a:rPr lang="fr-FR" altLang="fr-FR">
                <a:latin typeface="Arial" pitchFamily="34" charset="0"/>
              </a:rPr>
              <a:pPr eaLnBrk="1" hangingPunct="1">
                <a:spcBef>
                  <a:spcPct val="0"/>
                </a:spcBef>
              </a:pPr>
              <a:t>8</a:t>
            </a:fld>
            <a:endParaRPr lang="fr-FR" altLang="fr-FR">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aseline="0" dirty="0" smtClean="0">
              <a:latin typeface="Arial"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Helvetica" pitchFamily="34" charset="0"/>
              </a:defRPr>
            </a:lvl1pPr>
            <a:lvl2pPr marL="776401" indent="-298615" eaLnBrk="0" hangingPunct="0">
              <a:defRPr sz="2500">
                <a:solidFill>
                  <a:schemeClr val="tx1"/>
                </a:solidFill>
                <a:latin typeface="Helvetica" pitchFamily="34" charset="0"/>
              </a:defRPr>
            </a:lvl2pPr>
            <a:lvl3pPr marL="1194463" indent="-238893" eaLnBrk="0" hangingPunct="0">
              <a:defRPr sz="2500">
                <a:solidFill>
                  <a:schemeClr val="tx1"/>
                </a:solidFill>
                <a:latin typeface="Helvetica" pitchFamily="34" charset="0"/>
              </a:defRPr>
            </a:lvl3pPr>
            <a:lvl4pPr marL="1672248" indent="-238893" eaLnBrk="0" hangingPunct="0">
              <a:defRPr sz="2500">
                <a:solidFill>
                  <a:schemeClr val="tx1"/>
                </a:solidFill>
                <a:latin typeface="Helvetica" pitchFamily="34" charset="0"/>
              </a:defRPr>
            </a:lvl4pPr>
            <a:lvl5pPr marL="2150033" indent="-238893" eaLnBrk="0" hangingPunct="0">
              <a:defRPr sz="2500">
                <a:solidFill>
                  <a:schemeClr val="tx1"/>
                </a:solidFill>
                <a:latin typeface="Helvetica" pitchFamily="34" charset="0"/>
              </a:defRPr>
            </a:lvl5pPr>
            <a:lvl6pPr marL="2627818" indent="-238893" eaLnBrk="0" fontAlgn="base" hangingPunct="0">
              <a:spcBef>
                <a:spcPct val="0"/>
              </a:spcBef>
              <a:spcAft>
                <a:spcPct val="0"/>
              </a:spcAft>
              <a:defRPr sz="2500">
                <a:solidFill>
                  <a:schemeClr val="tx1"/>
                </a:solidFill>
                <a:latin typeface="Helvetica" pitchFamily="34" charset="0"/>
              </a:defRPr>
            </a:lvl6pPr>
            <a:lvl7pPr marL="3105603" indent="-238893" eaLnBrk="0" fontAlgn="base" hangingPunct="0">
              <a:spcBef>
                <a:spcPct val="0"/>
              </a:spcBef>
              <a:spcAft>
                <a:spcPct val="0"/>
              </a:spcAft>
              <a:defRPr sz="2500">
                <a:solidFill>
                  <a:schemeClr val="tx1"/>
                </a:solidFill>
                <a:latin typeface="Helvetica" pitchFamily="34" charset="0"/>
              </a:defRPr>
            </a:lvl7pPr>
            <a:lvl8pPr marL="3583388" indent="-238893" eaLnBrk="0" fontAlgn="base" hangingPunct="0">
              <a:spcBef>
                <a:spcPct val="0"/>
              </a:spcBef>
              <a:spcAft>
                <a:spcPct val="0"/>
              </a:spcAft>
              <a:defRPr sz="2500">
                <a:solidFill>
                  <a:schemeClr val="tx1"/>
                </a:solidFill>
                <a:latin typeface="Helvetica" pitchFamily="34" charset="0"/>
              </a:defRPr>
            </a:lvl8pPr>
            <a:lvl9pPr marL="4061174" indent="-238893" eaLnBrk="0" fontAlgn="base" hangingPunct="0">
              <a:spcBef>
                <a:spcPct val="0"/>
              </a:spcBef>
              <a:spcAft>
                <a:spcPct val="0"/>
              </a:spcAft>
              <a:defRPr sz="2500">
                <a:solidFill>
                  <a:schemeClr val="tx1"/>
                </a:solidFill>
                <a:latin typeface="Helvetica" pitchFamily="34" charset="0"/>
              </a:defRPr>
            </a:lvl9pPr>
          </a:lstStyle>
          <a:p>
            <a:pPr eaLnBrk="1" hangingPunct="1"/>
            <a:fld id="{C4A7A226-9816-4E19-8468-CB9885E724EC}" type="slidenum">
              <a:rPr lang="fr-FR" altLang="en-US" sz="1300">
                <a:solidFill>
                  <a:srgbClr val="000000"/>
                </a:solidFill>
                <a:latin typeface="Arial" pitchFamily="34" charset="0"/>
              </a:rPr>
              <a:pPr eaLnBrk="1" hangingPunct="1"/>
              <a:t>9</a:t>
            </a:fld>
            <a:endParaRPr lang="fr-FR" altLang="en-US" sz="1300" dirty="0">
              <a:solidFill>
                <a:srgbClr val="000000"/>
              </a:solidFill>
              <a:latin typeface="Arial" pitchFamily="34" charset="0"/>
            </a:endParaRPr>
          </a:p>
        </p:txBody>
      </p:sp>
    </p:spTree>
    <p:extLst>
      <p:ext uri="{BB962C8B-B14F-4D97-AF65-F5344CB8AC3E}">
        <p14:creationId xmlns:p14="http://schemas.microsoft.com/office/powerpoint/2010/main" xmlns="" val="35655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Picture 16" descr="MDM_PPT_01"/>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0" y="7938"/>
            <a:ext cx="9145588" cy="6840537"/>
          </a:xfrm>
          <a:prstGeom prst="rect">
            <a:avLst/>
          </a:prstGeom>
          <a:noFill/>
          <a:ln w="9525">
            <a:noFill/>
            <a:miter lim="800000"/>
            <a:headEnd/>
            <a:tailEnd/>
          </a:ln>
        </p:spPr>
      </p:pic>
      <p:sp>
        <p:nvSpPr>
          <p:cNvPr id="3" name="Rectangle 18"/>
          <p:cNvSpPr>
            <a:spLocks noChangeArrowheads="1"/>
          </p:cNvSpPr>
          <p:nvPr userDrawn="1"/>
        </p:nvSpPr>
        <p:spPr bwMode="auto">
          <a:xfrm>
            <a:off x="1143000" y="2514600"/>
            <a:ext cx="7288213" cy="2514600"/>
          </a:xfrm>
          <a:prstGeom prst="rect">
            <a:avLst/>
          </a:prstGeom>
          <a:noFill/>
          <a:ln w="9525">
            <a:noFill/>
            <a:miter lim="800000"/>
            <a:headEnd/>
            <a:tailEnd/>
          </a:ln>
        </p:spPr>
        <p:txBody>
          <a:bodyPr anchor="ctr"/>
          <a:lstStyle/>
          <a:p>
            <a:pPr algn="r" fontAlgn="base">
              <a:spcBef>
                <a:spcPct val="0"/>
              </a:spcBef>
              <a:spcAft>
                <a:spcPct val="0"/>
              </a:spcAft>
            </a:pPr>
            <a:r>
              <a:rPr lang="fr-FR" sz="6000" b="1">
                <a:solidFill>
                  <a:srgbClr val="0065BD"/>
                </a:solidFill>
                <a:latin typeface="Helvetica" pitchFamily="1" charset="0"/>
              </a:rPr>
              <a:t>MEDECINS </a:t>
            </a:r>
            <a:br>
              <a:rPr lang="fr-FR" sz="6000" b="1">
                <a:solidFill>
                  <a:srgbClr val="0065BD"/>
                </a:solidFill>
                <a:latin typeface="Helvetica" pitchFamily="1" charset="0"/>
              </a:rPr>
            </a:br>
            <a:r>
              <a:rPr lang="fr-FR" sz="6000" b="1">
                <a:solidFill>
                  <a:srgbClr val="0065BD"/>
                </a:solidFill>
                <a:latin typeface="Helvetica" pitchFamily="1" charset="0"/>
              </a:rPr>
              <a:t>DU MONDE</a:t>
            </a:r>
          </a:p>
        </p:txBody>
      </p:sp>
      <p:sp>
        <p:nvSpPr>
          <p:cNvPr id="4" name="Text Box 19"/>
          <p:cNvSpPr txBox="1">
            <a:spLocks noChangeArrowheads="1"/>
          </p:cNvSpPr>
          <p:nvPr userDrawn="1"/>
        </p:nvSpPr>
        <p:spPr bwMode="auto">
          <a:xfrm>
            <a:off x="3200400" y="4876800"/>
            <a:ext cx="5181600"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50000"/>
              </a:spcBef>
              <a:spcAft>
                <a:spcPct val="0"/>
              </a:spcAft>
              <a:defRPr/>
            </a:pPr>
            <a:r>
              <a:rPr lang="fr-FR" sz="3200" smtClean="0">
                <a:solidFill>
                  <a:srgbClr val="C10068"/>
                </a:solidFill>
                <a:latin typeface="Helvetica" pitchFamily="1" charset="0"/>
                <a:ea typeface="ＭＳ Ｐゴシック" pitchFamily="34" charset="-128"/>
              </a:rPr>
              <a:t>2009/2010</a:t>
            </a:r>
          </a:p>
        </p:txBody>
      </p:sp>
      <p:sp>
        <p:nvSpPr>
          <p:cNvPr id="5" name="Rectangle 13"/>
          <p:cNvSpPr>
            <a:spLocks noChangeArrowheads="1"/>
          </p:cNvSpPr>
          <p:nvPr userDrawn="1"/>
        </p:nvSpPr>
        <p:spPr bwMode="auto">
          <a:xfrm>
            <a:off x="0" y="6597650"/>
            <a:ext cx="9144000" cy="287338"/>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 name="Text Box 22"/>
          <p:cNvSpPr txBox="1">
            <a:spLocks noChangeArrowheads="1"/>
          </p:cNvSpPr>
          <p:nvPr userDrawn="1"/>
        </p:nvSpPr>
        <p:spPr bwMode="auto">
          <a:xfrm>
            <a:off x="2667000" y="6610350"/>
            <a:ext cx="5715000" cy="274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50000"/>
              </a:spcBef>
              <a:spcAft>
                <a:spcPct val="0"/>
              </a:spcAft>
              <a:defRPr/>
            </a:pPr>
            <a:r>
              <a:rPr lang="fr-FR" sz="1200" smtClean="0">
                <a:solidFill>
                  <a:srgbClr val="FFFFFF"/>
                </a:solidFill>
                <a:latin typeface="Helvetica" pitchFamily="1" charset="0"/>
                <a:ea typeface="ＭＳ Ｐゴシック" pitchFamily="34" charset="-128"/>
              </a:rPr>
              <a:t>WE CARE FOR THOSE WHOM THE WORLD IS FORGETTING</a:t>
            </a:r>
          </a:p>
        </p:txBody>
      </p:sp>
    </p:spTree>
    <p:extLst>
      <p:ext uri="{BB962C8B-B14F-4D97-AF65-F5344CB8AC3E}">
        <p14:creationId xmlns:p14="http://schemas.microsoft.com/office/powerpoint/2010/main" xmlns="" val="177544552"/>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3556852908"/>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8925" y="1781175"/>
            <a:ext cx="2058988" cy="4672013"/>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781175"/>
            <a:ext cx="6029325" cy="46720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3425177984"/>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68313" y="1781175"/>
            <a:ext cx="8229600" cy="1143000"/>
          </a:xfrm>
        </p:spPr>
        <p:txBody>
          <a:bodyPr/>
          <a:lstStyle/>
          <a:p>
            <a:r>
              <a:rPr lang="fr-FR" smtClean="0"/>
              <a:t>Modifiez le style du titre</a:t>
            </a:r>
            <a:endParaRPr lang="en-US"/>
          </a:p>
        </p:txBody>
      </p:sp>
      <p:sp>
        <p:nvSpPr>
          <p:cNvPr id="3" name="Espace réservé du texte 2"/>
          <p:cNvSpPr>
            <a:spLocks noGrp="1"/>
          </p:cNvSpPr>
          <p:nvPr>
            <p:ph type="body" sz="half" idx="1"/>
          </p:nvPr>
        </p:nvSpPr>
        <p:spPr>
          <a:xfrm>
            <a:off x="457200" y="3141663"/>
            <a:ext cx="4038600" cy="331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graphique 3"/>
          <p:cNvSpPr>
            <a:spLocks noGrp="1"/>
          </p:cNvSpPr>
          <p:nvPr>
            <p:ph type="chart" sz="half" idx="2"/>
          </p:nvPr>
        </p:nvSpPr>
        <p:spPr>
          <a:xfrm>
            <a:off x="4648200" y="3141663"/>
            <a:ext cx="4038600" cy="3311525"/>
          </a:xfrm>
        </p:spPr>
        <p:txBody>
          <a:bodyPr/>
          <a:lstStyle/>
          <a:p>
            <a:pPr lvl="0"/>
            <a:endParaRPr lang="en-US" noProof="0" smtClean="0"/>
          </a:p>
        </p:txBody>
      </p:sp>
    </p:spTree>
    <p:extLst>
      <p:ext uri="{BB962C8B-B14F-4D97-AF65-F5344CB8AC3E}">
        <p14:creationId xmlns:p14="http://schemas.microsoft.com/office/powerpoint/2010/main" xmlns="" val="948056625"/>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Picture 16" descr="MDM_PPT_01"/>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0" y="7938"/>
            <a:ext cx="9145588" cy="6840537"/>
          </a:xfrm>
          <a:prstGeom prst="rect">
            <a:avLst/>
          </a:prstGeom>
          <a:noFill/>
          <a:ln w="9525">
            <a:noFill/>
            <a:miter lim="800000"/>
            <a:headEnd/>
            <a:tailEnd/>
          </a:ln>
        </p:spPr>
      </p:pic>
      <p:sp>
        <p:nvSpPr>
          <p:cNvPr id="3" name="Rectangle 18"/>
          <p:cNvSpPr>
            <a:spLocks noChangeArrowheads="1"/>
          </p:cNvSpPr>
          <p:nvPr userDrawn="1"/>
        </p:nvSpPr>
        <p:spPr bwMode="auto">
          <a:xfrm>
            <a:off x="1143000" y="2514600"/>
            <a:ext cx="7288213" cy="2514600"/>
          </a:xfrm>
          <a:prstGeom prst="rect">
            <a:avLst/>
          </a:prstGeom>
          <a:noFill/>
          <a:ln w="9525">
            <a:noFill/>
            <a:miter lim="800000"/>
            <a:headEnd/>
            <a:tailEnd/>
          </a:ln>
        </p:spPr>
        <p:txBody>
          <a:bodyPr anchor="ctr"/>
          <a:lstStyle/>
          <a:p>
            <a:pPr algn="r" fontAlgn="base">
              <a:spcBef>
                <a:spcPct val="0"/>
              </a:spcBef>
              <a:spcAft>
                <a:spcPct val="0"/>
              </a:spcAft>
            </a:pPr>
            <a:r>
              <a:rPr lang="fr-FR" sz="6000" b="1">
                <a:solidFill>
                  <a:srgbClr val="0065BD"/>
                </a:solidFill>
                <a:latin typeface="Helvetica" pitchFamily="1" charset="0"/>
              </a:rPr>
              <a:t>MEDECINS </a:t>
            </a:r>
            <a:br>
              <a:rPr lang="fr-FR" sz="6000" b="1">
                <a:solidFill>
                  <a:srgbClr val="0065BD"/>
                </a:solidFill>
                <a:latin typeface="Helvetica" pitchFamily="1" charset="0"/>
              </a:rPr>
            </a:br>
            <a:r>
              <a:rPr lang="fr-FR" sz="6000" b="1">
                <a:solidFill>
                  <a:srgbClr val="0065BD"/>
                </a:solidFill>
                <a:latin typeface="Helvetica" pitchFamily="1" charset="0"/>
              </a:rPr>
              <a:t>DU MONDE</a:t>
            </a:r>
          </a:p>
        </p:txBody>
      </p:sp>
      <p:sp>
        <p:nvSpPr>
          <p:cNvPr id="4" name="Text Box 19"/>
          <p:cNvSpPr txBox="1">
            <a:spLocks noChangeArrowheads="1"/>
          </p:cNvSpPr>
          <p:nvPr userDrawn="1"/>
        </p:nvSpPr>
        <p:spPr bwMode="auto">
          <a:xfrm>
            <a:off x="3200400" y="4876800"/>
            <a:ext cx="5181600"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50000"/>
              </a:spcBef>
              <a:spcAft>
                <a:spcPct val="0"/>
              </a:spcAft>
              <a:defRPr/>
            </a:pPr>
            <a:r>
              <a:rPr lang="fr-FR" sz="3200" smtClean="0">
                <a:solidFill>
                  <a:srgbClr val="C10068"/>
                </a:solidFill>
                <a:latin typeface="Helvetica" pitchFamily="1" charset="0"/>
                <a:ea typeface="ＭＳ Ｐゴシック" pitchFamily="34" charset="-128"/>
              </a:rPr>
              <a:t>2009/2010</a:t>
            </a:r>
          </a:p>
        </p:txBody>
      </p:sp>
      <p:sp>
        <p:nvSpPr>
          <p:cNvPr id="5" name="Rectangle 13"/>
          <p:cNvSpPr>
            <a:spLocks noChangeArrowheads="1"/>
          </p:cNvSpPr>
          <p:nvPr userDrawn="1"/>
        </p:nvSpPr>
        <p:spPr bwMode="auto">
          <a:xfrm>
            <a:off x="0" y="6597650"/>
            <a:ext cx="9144000" cy="287338"/>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 name="Text Box 22"/>
          <p:cNvSpPr txBox="1">
            <a:spLocks noChangeArrowheads="1"/>
          </p:cNvSpPr>
          <p:nvPr userDrawn="1"/>
        </p:nvSpPr>
        <p:spPr bwMode="auto">
          <a:xfrm>
            <a:off x="2667000" y="6610350"/>
            <a:ext cx="5715000" cy="274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50000"/>
              </a:spcBef>
              <a:spcAft>
                <a:spcPct val="0"/>
              </a:spcAft>
              <a:defRPr/>
            </a:pPr>
            <a:r>
              <a:rPr lang="fr-FR" sz="1200" smtClean="0">
                <a:solidFill>
                  <a:srgbClr val="FFFFFF"/>
                </a:solidFill>
                <a:latin typeface="Helvetica" pitchFamily="1" charset="0"/>
                <a:ea typeface="ＭＳ Ｐゴシック" pitchFamily="34" charset="-128"/>
              </a:rPr>
              <a:t>WE CARE FOR THOSE WHOM THE WORLD IS FORGETTING</a:t>
            </a:r>
          </a:p>
        </p:txBody>
      </p:sp>
    </p:spTree>
    <p:extLst>
      <p:ext uri="{BB962C8B-B14F-4D97-AF65-F5344CB8AC3E}">
        <p14:creationId xmlns:p14="http://schemas.microsoft.com/office/powerpoint/2010/main" xmlns="" val="2143650110"/>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2348937526"/>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xmlns="" val="1900986508"/>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3141663"/>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3141663"/>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3562397362"/>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51096718"/>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xmlns="" val="1143562109"/>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13399295"/>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1141479733"/>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xmlns="" val="3661802501"/>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xmlns="" val="3318636397"/>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1317763590"/>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8925" y="1781175"/>
            <a:ext cx="2058988" cy="4672013"/>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781175"/>
            <a:ext cx="6029325" cy="46720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3300619446"/>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68313" y="1781175"/>
            <a:ext cx="8229600" cy="1143000"/>
          </a:xfrm>
        </p:spPr>
        <p:txBody>
          <a:bodyPr/>
          <a:lstStyle/>
          <a:p>
            <a:r>
              <a:rPr lang="fr-FR" smtClean="0"/>
              <a:t>Modifiez le style du titre</a:t>
            </a:r>
            <a:endParaRPr lang="en-US"/>
          </a:p>
        </p:txBody>
      </p:sp>
      <p:sp>
        <p:nvSpPr>
          <p:cNvPr id="3" name="Espace réservé du texte 2"/>
          <p:cNvSpPr>
            <a:spLocks noGrp="1"/>
          </p:cNvSpPr>
          <p:nvPr>
            <p:ph type="body" sz="half" idx="1"/>
          </p:nvPr>
        </p:nvSpPr>
        <p:spPr>
          <a:xfrm>
            <a:off x="457200" y="3141663"/>
            <a:ext cx="4038600" cy="331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graphique 3"/>
          <p:cNvSpPr>
            <a:spLocks noGrp="1"/>
          </p:cNvSpPr>
          <p:nvPr>
            <p:ph type="chart" sz="half" idx="2"/>
          </p:nvPr>
        </p:nvSpPr>
        <p:spPr>
          <a:xfrm>
            <a:off x="4648200" y="3141663"/>
            <a:ext cx="4038600" cy="3311525"/>
          </a:xfrm>
        </p:spPr>
        <p:txBody>
          <a:bodyPr/>
          <a:lstStyle/>
          <a:p>
            <a:pPr lvl="0"/>
            <a:endParaRPr lang="en-US" noProof="0" smtClean="0"/>
          </a:p>
        </p:txBody>
      </p:sp>
    </p:spTree>
    <p:extLst>
      <p:ext uri="{BB962C8B-B14F-4D97-AF65-F5344CB8AC3E}">
        <p14:creationId xmlns:p14="http://schemas.microsoft.com/office/powerpoint/2010/main" xmlns="" val="3454926080"/>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xmlns="" val="3978918166"/>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3141663"/>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3141663"/>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2763925621"/>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1239442826"/>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xmlns="" val="4159915673"/>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5326692"/>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xmlns="" val="3433906413"/>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xmlns="" val="3739512611"/>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ChangeArrowheads="1"/>
          </p:cNvSpPr>
          <p:nvPr userDrawn="1"/>
        </p:nvSpPr>
        <p:spPr bwMode="auto">
          <a:xfrm>
            <a:off x="0" y="6597650"/>
            <a:ext cx="9144000" cy="287338"/>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3075" name="Rectangle 2"/>
          <p:cNvSpPr>
            <a:spLocks noGrp="1" noChangeArrowheads="1"/>
          </p:cNvSpPr>
          <p:nvPr>
            <p:ph type="title"/>
          </p:nvPr>
        </p:nvSpPr>
        <p:spPr bwMode="auto">
          <a:xfrm>
            <a:off x="468313" y="17811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6" name="Rectangle 3"/>
          <p:cNvSpPr>
            <a:spLocks noGrp="1" noChangeArrowheads="1"/>
          </p:cNvSpPr>
          <p:nvPr>
            <p:ph type="body" idx="1"/>
          </p:nvPr>
        </p:nvSpPr>
        <p:spPr bwMode="auto">
          <a:xfrm>
            <a:off x="457200" y="3141663"/>
            <a:ext cx="8229600" cy="3311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7" name="Line 16"/>
          <p:cNvSpPr>
            <a:spLocks noChangeShapeType="1"/>
          </p:cNvSpPr>
          <p:nvPr userDrawn="1"/>
        </p:nvSpPr>
        <p:spPr bwMode="auto">
          <a:xfrm>
            <a:off x="0" y="1952625"/>
            <a:ext cx="287338" cy="0"/>
          </a:xfrm>
          <a:prstGeom prst="line">
            <a:avLst/>
          </a:prstGeom>
          <a:noFill/>
          <a:ln w="12700">
            <a:solidFill>
              <a:schemeClr val="accent1"/>
            </a:solidFill>
            <a:round/>
            <a:headEnd/>
            <a:tailEnd/>
          </a:ln>
        </p:spPr>
        <p:txBody>
          <a:bodyPr wrap="none" anchor="ctr"/>
          <a:lstStyle/>
          <a:p>
            <a:pPr fontAlgn="base">
              <a:spcBef>
                <a:spcPct val="0"/>
              </a:spcBef>
              <a:spcAft>
                <a:spcPct val="0"/>
              </a:spcAft>
            </a:pPr>
            <a:endParaRPr lang="es-ES">
              <a:solidFill>
                <a:srgbClr val="000000"/>
              </a:solidFill>
            </a:endParaRPr>
          </a:p>
        </p:txBody>
      </p:sp>
      <p:sp>
        <p:nvSpPr>
          <p:cNvPr id="3078" name="Rectangle 17"/>
          <p:cNvSpPr>
            <a:spLocks noChangeArrowheads="1"/>
          </p:cNvSpPr>
          <p:nvPr userDrawn="1"/>
        </p:nvSpPr>
        <p:spPr bwMode="auto">
          <a:xfrm>
            <a:off x="107950" y="1773238"/>
            <a:ext cx="287338" cy="144462"/>
          </a:xfrm>
          <a:prstGeom prst="rect">
            <a:avLst/>
          </a:prstGeom>
          <a:noFill/>
          <a:ln w="9525">
            <a:noFill/>
            <a:miter lim="800000"/>
            <a:headEnd/>
            <a:tailEnd/>
          </a:ln>
        </p:spPr>
        <p:txBody>
          <a:bodyPr lIns="0" tIns="0" rIns="0" bIns="0"/>
          <a:lstStyle/>
          <a:p>
            <a:pPr defTabSz="904875" eaLnBrk="0" fontAlgn="base" hangingPunct="0">
              <a:spcBef>
                <a:spcPct val="0"/>
              </a:spcBef>
              <a:spcAft>
                <a:spcPct val="0"/>
              </a:spcAft>
            </a:pPr>
            <a:fld id="{3A9863AE-8CCB-482C-9F21-1ED9B7012E92}" type="slidenum">
              <a:rPr lang="fr-FR" sz="900">
                <a:solidFill>
                  <a:srgbClr val="000000"/>
                </a:solidFill>
                <a:latin typeface="GillSans" pitchFamily="34" charset="0"/>
                <a:ea typeface="ＭＳ Ｐゴシック" pitchFamily="34" charset="-128"/>
                <a:cs typeface="Arial" charset="0"/>
              </a:rPr>
              <a:pPr defTabSz="904875" eaLnBrk="0" fontAlgn="base" hangingPunct="0">
                <a:spcBef>
                  <a:spcPct val="0"/>
                </a:spcBef>
                <a:spcAft>
                  <a:spcPct val="0"/>
                </a:spcAft>
              </a:pPr>
              <a:t>‹#›</a:t>
            </a:fld>
            <a:endParaRPr lang="fr-FR" sz="900">
              <a:solidFill>
                <a:srgbClr val="000000"/>
              </a:solidFill>
              <a:latin typeface="GillSans" pitchFamily="34" charset="0"/>
              <a:ea typeface="ＭＳ Ｐゴシック" pitchFamily="34" charset="-128"/>
              <a:cs typeface="Arial" charset="0"/>
            </a:endParaRPr>
          </a:p>
        </p:txBody>
      </p:sp>
      <p:sp>
        <p:nvSpPr>
          <p:cNvPr id="3079" name="Rectangle 18"/>
          <p:cNvSpPr>
            <a:spLocks noChangeArrowheads="1"/>
          </p:cNvSpPr>
          <p:nvPr userDrawn="1"/>
        </p:nvSpPr>
        <p:spPr bwMode="auto">
          <a:xfrm>
            <a:off x="8964613" y="1782763"/>
            <a:ext cx="287337" cy="144462"/>
          </a:xfrm>
          <a:prstGeom prst="rect">
            <a:avLst/>
          </a:prstGeom>
          <a:noFill/>
          <a:ln w="9525">
            <a:noFill/>
            <a:miter lim="800000"/>
            <a:headEnd/>
            <a:tailEnd/>
          </a:ln>
        </p:spPr>
        <p:txBody>
          <a:bodyPr lIns="0" tIns="0" rIns="0" bIns="0"/>
          <a:lstStyle/>
          <a:p>
            <a:pPr defTabSz="904875" eaLnBrk="0" fontAlgn="base" hangingPunct="0">
              <a:spcBef>
                <a:spcPct val="0"/>
              </a:spcBef>
              <a:spcAft>
                <a:spcPct val="0"/>
              </a:spcAft>
            </a:pPr>
            <a:fld id="{4C61AC6C-1F0D-4347-82C2-2AE5757B9CD4}" type="slidenum">
              <a:rPr lang="fr-FR" sz="900">
                <a:solidFill>
                  <a:srgbClr val="000000"/>
                </a:solidFill>
                <a:latin typeface="GillSans" pitchFamily="34" charset="0"/>
                <a:ea typeface="ＭＳ Ｐゴシック" pitchFamily="34" charset="-128"/>
                <a:cs typeface="Arial" charset="0"/>
              </a:rPr>
              <a:pPr defTabSz="904875" eaLnBrk="0" fontAlgn="base" hangingPunct="0">
                <a:spcBef>
                  <a:spcPct val="0"/>
                </a:spcBef>
                <a:spcAft>
                  <a:spcPct val="0"/>
                </a:spcAft>
              </a:pPr>
              <a:t>‹#›</a:t>
            </a:fld>
            <a:endParaRPr lang="fr-FR" sz="900">
              <a:solidFill>
                <a:srgbClr val="000000"/>
              </a:solidFill>
              <a:latin typeface="GillSans" pitchFamily="34" charset="0"/>
              <a:ea typeface="ＭＳ Ｐゴシック" pitchFamily="34" charset="-128"/>
              <a:cs typeface="Arial" charset="0"/>
            </a:endParaRPr>
          </a:p>
        </p:txBody>
      </p:sp>
      <p:sp>
        <p:nvSpPr>
          <p:cNvPr id="3080" name="Line 19"/>
          <p:cNvSpPr>
            <a:spLocks noChangeShapeType="1"/>
          </p:cNvSpPr>
          <p:nvPr userDrawn="1"/>
        </p:nvSpPr>
        <p:spPr bwMode="auto">
          <a:xfrm>
            <a:off x="8893175" y="1952625"/>
            <a:ext cx="287338" cy="0"/>
          </a:xfrm>
          <a:prstGeom prst="line">
            <a:avLst/>
          </a:prstGeom>
          <a:noFill/>
          <a:ln w="12700">
            <a:solidFill>
              <a:schemeClr val="accent1"/>
            </a:solidFill>
            <a:round/>
            <a:headEnd/>
            <a:tailEnd/>
          </a:ln>
        </p:spPr>
        <p:txBody>
          <a:bodyPr wrap="none" anchor="ctr"/>
          <a:lstStyle/>
          <a:p>
            <a:pPr fontAlgn="base">
              <a:spcBef>
                <a:spcPct val="0"/>
              </a:spcBef>
              <a:spcAft>
                <a:spcPct val="0"/>
              </a:spcAft>
            </a:pPr>
            <a:endParaRPr lang="es-ES">
              <a:solidFill>
                <a:srgbClr val="000000"/>
              </a:solidFill>
            </a:endParaRPr>
          </a:p>
        </p:txBody>
      </p:sp>
      <p:pic>
        <p:nvPicPr>
          <p:cNvPr id="3081" name="Picture 20" descr="frise_PPT_02"/>
          <p:cNvPicPr>
            <a:picLocks noChangeAspect="1" noChangeArrowheads="1"/>
          </p:cNvPicPr>
          <p:nvPr userDrawn="1"/>
        </p:nvPicPr>
        <p:blipFill>
          <a:blip r:embed="rId14" cstate="print">
            <a:extLst>
              <a:ext uri="{28A0092B-C50C-407E-A947-70E740481C1C}">
                <a14:useLocalDpi xmlns:a14="http://schemas.microsoft.com/office/drawing/2010/main" xmlns=""/>
              </a:ext>
            </a:extLst>
          </a:blip>
          <a:srcRect/>
          <a:stretch>
            <a:fillRect/>
          </a:stretch>
        </p:blipFill>
        <p:spPr bwMode="auto">
          <a:xfrm>
            <a:off x="-4763" y="622300"/>
            <a:ext cx="9113838" cy="538163"/>
          </a:xfrm>
          <a:prstGeom prst="rect">
            <a:avLst/>
          </a:prstGeom>
          <a:noFill/>
          <a:ln w="9525">
            <a:noFill/>
            <a:miter lim="800000"/>
            <a:headEnd/>
            <a:tailEnd/>
          </a:ln>
        </p:spPr>
      </p:pic>
      <p:pic>
        <p:nvPicPr>
          <p:cNvPr id="3082" name="Picture 21" descr="logo MDM FR CMJN_bd"/>
          <p:cNvPicPr>
            <a:picLocks noChangeAspect="1" noChangeArrowheads="1"/>
          </p:cNvPicPr>
          <p:nvPr userDrawn="1"/>
        </p:nvPicPr>
        <p:blipFill>
          <a:blip r:embed="rId15" cstate="print">
            <a:extLst>
              <a:ext uri="{28A0092B-C50C-407E-A947-70E740481C1C}">
                <a14:useLocalDpi xmlns:a14="http://schemas.microsoft.com/office/drawing/2010/main" xmlns=""/>
              </a:ext>
            </a:extLst>
          </a:blip>
          <a:srcRect/>
          <a:stretch>
            <a:fillRect/>
          </a:stretch>
        </p:blipFill>
        <p:spPr bwMode="auto">
          <a:xfrm>
            <a:off x="755650" y="333375"/>
            <a:ext cx="1076325" cy="1063625"/>
          </a:xfrm>
          <a:prstGeom prst="rect">
            <a:avLst/>
          </a:prstGeom>
          <a:noFill/>
          <a:ln w="9525">
            <a:noFill/>
            <a:miter lim="800000"/>
            <a:headEnd/>
            <a:tailEnd/>
          </a:ln>
        </p:spPr>
      </p:pic>
    </p:spTree>
    <p:extLst>
      <p:ext uri="{BB962C8B-B14F-4D97-AF65-F5344CB8AC3E}">
        <p14:creationId xmlns:p14="http://schemas.microsoft.com/office/powerpoint/2010/main" xmlns="" val="20678146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txStyles>
    <p:title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p:titleStyle>
    <p:bodyStyle>
      <a:lvl1pPr marL="342900" indent="-342900" algn="just" rtl="0" eaLnBrk="0" fontAlgn="base" hangingPunct="0">
        <a:spcBef>
          <a:spcPct val="20000"/>
        </a:spcBef>
        <a:spcAft>
          <a:spcPct val="0"/>
        </a:spcAft>
        <a:buClr>
          <a:schemeClr val="hlink"/>
        </a:buClr>
        <a:buSzPct val="150000"/>
        <a:buFont typeface="Arial" charset="0"/>
        <a:buChar char="»"/>
        <a:defRPr sz="28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fontAlgn="base">
        <a:spcBef>
          <a:spcPct val="20000"/>
        </a:spcBef>
        <a:spcAft>
          <a:spcPct val="0"/>
        </a:spcAft>
        <a:buChar char="»"/>
        <a:defRPr sz="2000">
          <a:solidFill>
            <a:schemeClr val="tx1"/>
          </a:solidFill>
          <a:latin typeface="+mn-lt"/>
        </a:defRPr>
      </a:lvl6pPr>
      <a:lvl7pPr marL="2971800" indent="-228600" algn="just" rtl="0" fontAlgn="base">
        <a:spcBef>
          <a:spcPct val="20000"/>
        </a:spcBef>
        <a:spcAft>
          <a:spcPct val="0"/>
        </a:spcAft>
        <a:buChar char="»"/>
        <a:defRPr sz="2000">
          <a:solidFill>
            <a:schemeClr val="tx1"/>
          </a:solidFill>
          <a:latin typeface="+mn-lt"/>
        </a:defRPr>
      </a:lvl7pPr>
      <a:lvl8pPr marL="3429000" indent="-228600" algn="just" rtl="0" fontAlgn="base">
        <a:spcBef>
          <a:spcPct val="20000"/>
        </a:spcBef>
        <a:spcAft>
          <a:spcPct val="0"/>
        </a:spcAft>
        <a:buChar char="»"/>
        <a:defRPr sz="2000">
          <a:solidFill>
            <a:schemeClr val="tx1"/>
          </a:solidFill>
          <a:latin typeface="+mn-lt"/>
        </a:defRPr>
      </a:lvl8pPr>
      <a:lvl9pPr marL="3886200" indent="-228600" algn="just"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597650"/>
            <a:ext cx="9144000" cy="287338"/>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1027" name="Rectangle 2"/>
          <p:cNvSpPr>
            <a:spLocks noGrp="1" noChangeArrowheads="1"/>
          </p:cNvSpPr>
          <p:nvPr>
            <p:ph type="title"/>
          </p:nvPr>
        </p:nvSpPr>
        <p:spPr bwMode="auto">
          <a:xfrm>
            <a:off x="468313" y="17811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8" name="Rectangle 3"/>
          <p:cNvSpPr>
            <a:spLocks noGrp="1" noChangeArrowheads="1"/>
          </p:cNvSpPr>
          <p:nvPr>
            <p:ph type="body" idx="1"/>
          </p:nvPr>
        </p:nvSpPr>
        <p:spPr bwMode="auto">
          <a:xfrm>
            <a:off x="457200" y="3141663"/>
            <a:ext cx="8229600" cy="3311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Line 16"/>
          <p:cNvSpPr>
            <a:spLocks noChangeShapeType="1"/>
          </p:cNvSpPr>
          <p:nvPr userDrawn="1"/>
        </p:nvSpPr>
        <p:spPr bwMode="auto">
          <a:xfrm>
            <a:off x="0" y="1952625"/>
            <a:ext cx="287338" cy="0"/>
          </a:xfrm>
          <a:prstGeom prst="line">
            <a:avLst/>
          </a:prstGeom>
          <a:noFill/>
          <a:ln w="12700">
            <a:solidFill>
              <a:schemeClr val="accent1"/>
            </a:solidFill>
            <a:round/>
            <a:headEnd/>
            <a:tailEnd/>
          </a:ln>
        </p:spPr>
        <p:txBody>
          <a:bodyPr wrap="none" anchor="ctr"/>
          <a:lstStyle/>
          <a:p>
            <a:pPr fontAlgn="base">
              <a:spcBef>
                <a:spcPct val="0"/>
              </a:spcBef>
              <a:spcAft>
                <a:spcPct val="0"/>
              </a:spcAft>
            </a:pPr>
            <a:endParaRPr lang="es-ES">
              <a:solidFill>
                <a:srgbClr val="000000"/>
              </a:solidFill>
            </a:endParaRPr>
          </a:p>
        </p:txBody>
      </p:sp>
      <p:sp>
        <p:nvSpPr>
          <p:cNvPr id="1030" name="Rectangle 17"/>
          <p:cNvSpPr>
            <a:spLocks noChangeArrowheads="1"/>
          </p:cNvSpPr>
          <p:nvPr userDrawn="1"/>
        </p:nvSpPr>
        <p:spPr bwMode="auto">
          <a:xfrm>
            <a:off x="107950" y="1773238"/>
            <a:ext cx="287338" cy="144462"/>
          </a:xfrm>
          <a:prstGeom prst="rect">
            <a:avLst/>
          </a:prstGeom>
          <a:noFill/>
          <a:ln w="9525">
            <a:noFill/>
            <a:miter lim="800000"/>
            <a:headEnd/>
            <a:tailEnd/>
          </a:ln>
        </p:spPr>
        <p:txBody>
          <a:bodyPr lIns="0" tIns="0" rIns="0" bIns="0"/>
          <a:lstStyle/>
          <a:p>
            <a:pPr defTabSz="904875" eaLnBrk="0" fontAlgn="base" hangingPunct="0">
              <a:spcBef>
                <a:spcPct val="0"/>
              </a:spcBef>
              <a:spcAft>
                <a:spcPct val="0"/>
              </a:spcAft>
            </a:pPr>
            <a:fld id="{5A1E85E6-A4F4-4DD7-96FF-7C7BD8E7BF23}" type="slidenum">
              <a:rPr lang="fr-FR" sz="900">
                <a:solidFill>
                  <a:srgbClr val="000000"/>
                </a:solidFill>
                <a:latin typeface="GillSans" pitchFamily="34" charset="0"/>
                <a:ea typeface="ＭＳ Ｐゴシック" pitchFamily="34" charset="-128"/>
                <a:cs typeface="Arial" charset="0"/>
              </a:rPr>
              <a:pPr defTabSz="904875" eaLnBrk="0" fontAlgn="base" hangingPunct="0">
                <a:spcBef>
                  <a:spcPct val="0"/>
                </a:spcBef>
                <a:spcAft>
                  <a:spcPct val="0"/>
                </a:spcAft>
              </a:pPr>
              <a:t>‹#›</a:t>
            </a:fld>
            <a:endParaRPr lang="fr-FR" sz="900">
              <a:solidFill>
                <a:srgbClr val="000000"/>
              </a:solidFill>
              <a:latin typeface="GillSans" pitchFamily="34" charset="0"/>
              <a:ea typeface="ＭＳ Ｐゴシック" pitchFamily="34" charset="-128"/>
              <a:cs typeface="Arial" charset="0"/>
            </a:endParaRPr>
          </a:p>
        </p:txBody>
      </p:sp>
      <p:sp>
        <p:nvSpPr>
          <p:cNvPr id="1031" name="Rectangle 18"/>
          <p:cNvSpPr>
            <a:spLocks noChangeArrowheads="1"/>
          </p:cNvSpPr>
          <p:nvPr userDrawn="1"/>
        </p:nvSpPr>
        <p:spPr bwMode="auto">
          <a:xfrm>
            <a:off x="8964613" y="1782763"/>
            <a:ext cx="287337" cy="144462"/>
          </a:xfrm>
          <a:prstGeom prst="rect">
            <a:avLst/>
          </a:prstGeom>
          <a:noFill/>
          <a:ln w="9525">
            <a:noFill/>
            <a:miter lim="800000"/>
            <a:headEnd/>
            <a:tailEnd/>
          </a:ln>
        </p:spPr>
        <p:txBody>
          <a:bodyPr lIns="0" tIns="0" rIns="0" bIns="0"/>
          <a:lstStyle/>
          <a:p>
            <a:pPr defTabSz="904875" eaLnBrk="0" fontAlgn="base" hangingPunct="0">
              <a:spcBef>
                <a:spcPct val="0"/>
              </a:spcBef>
              <a:spcAft>
                <a:spcPct val="0"/>
              </a:spcAft>
            </a:pPr>
            <a:fld id="{F96C5913-0C97-446A-8810-102253459F42}" type="slidenum">
              <a:rPr lang="fr-FR" sz="900">
                <a:solidFill>
                  <a:srgbClr val="000000"/>
                </a:solidFill>
                <a:latin typeface="GillSans" pitchFamily="34" charset="0"/>
                <a:ea typeface="ＭＳ Ｐゴシック" pitchFamily="34" charset="-128"/>
                <a:cs typeface="Arial" charset="0"/>
              </a:rPr>
              <a:pPr defTabSz="904875" eaLnBrk="0" fontAlgn="base" hangingPunct="0">
                <a:spcBef>
                  <a:spcPct val="0"/>
                </a:spcBef>
                <a:spcAft>
                  <a:spcPct val="0"/>
                </a:spcAft>
              </a:pPr>
              <a:t>‹#›</a:t>
            </a:fld>
            <a:endParaRPr lang="fr-FR" sz="900">
              <a:solidFill>
                <a:srgbClr val="000000"/>
              </a:solidFill>
              <a:latin typeface="GillSans" pitchFamily="34" charset="0"/>
              <a:ea typeface="ＭＳ Ｐゴシック" pitchFamily="34" charset="-128"/>
              <a:cs typeface="Arial" charset="0"/>
            </a:endParaRPr>
          </a:p>
        </p:txBody>
      </p:sp>
      <p:sp>
        <p:nvSpPr>
          <p:cNvPr id="1032" name="Line 19"/>
          <p:cNvSpPr>
            <a:spLocks noChangeShapeType="1"/>
          </p:cNvSpPr>
          <p:nvPr userDrawn="1"/>
        </p:nvSpPr>
        <p:spPr bwMode="auto">
          <a:xfrm>
            <a:off x="8893175" y="1952625"/>
            <a:ext cx="287338" cy="0"/>
          </a:xfrm>
          <a:prstGeom prst="line">
            <a:avLst/>
          </a:prstGeom>
          <a:noFill/>
          <a:ln w="12700">
            <a:solidFill>
              <a:schemeClr val="accent1"/>
            </a:solidFill>
            <a:round/>
            <a:headEnd/>
            <a:tailEnd/>
          </a:ln>
        </p:spPr>
        <p:txBody>
          <a:bodyPr wrap="none" anchor="ctr"/>
          <a:lstStyle/>
          <a:p>
            <a:pPr fontAlgn="base">
              <a:spcBef>
                <a:spcPct val="0"/>
              </a:spcBef>
              <a:spcAft>
                <a:spcPct val="0"/>
              </a:spcAft>
            </a:pPr>
            <a:endParaRPr lang="es-ES">
              <a:solidFill>
                <a:srgbClr val="000000"/>
              </a:solidFill>
            </a:endParaRPr>
          </a:p>
        </p:txBody>
      </p:sp>
      <p:pic>
        <p:nvPicPr>
          <p:cNvPr id="1033" name="Picture 20" descr="frise_PPT_02"/>
          <p:cNvPicPr>
            <a:picLocks noChangeAspect="1" noChangeArrowheads="1"/>
          </p:cNvPicPr>
          <p:nvPr userDrawn="1"/>
        </p:nvPicPr>
        <p:blipFill>
          <a:blip r:embed="rId14" cstate="print">
            <a:extLst>
              <a:ext uri="{28A0092B-C50C-407E-A947-70E740481C1C}">
                <a14:useLocalDpi xmlns:a14="http://schemas.microsoft.com/office/drawing/2010/main" xmlns=""/>
              </a:ext>
            </a:extLst>
          </a:blip>
          <a:srcRect/>
          <a:stretch>
            <a:fillRect/>
          </a:stretch>
        </p:blipFill>
        <p:spPr bwMode="auto">
          <a:xfrm>
            <a:off x="-4763" y="622300"/>
            <a:ext cx="9113838" cy="538163"/>
          </a:xfrm>
          <a:prstGeom prst="rect">
            <a:avLst/>
          </a:prstGeom>
          <a:noFill/>
          <a:ln w="9525">
            <a:noFill/>
            <a:miter lim="800000"/>
            <a:headEnd/>
            <a:tailEnd/>
          </a:ln>
        </p:spPr>
      </p:pic>
      <p:pic>
        <p:nvPicPr>
          <p:cNvPr id="1034" name="Picture 21" descr="logo MDM FR CMJN_bd"/>
          <p:cNvPicPr>
            <a:picLocks noChangeAspect="1" noChangeArrowheads="1"/>
          </p:cNvPicPr>
          <p:nvPr userDrawn="1"/>
        </p:nvPicPr>
        <p:blipFill>
          <a:blip r:embed="rId15" cstate="print">
            <a:extLst>
              <a:ext uri="{28A0092B-C50C-407E-A947-70E740481C1C}">
                <a14:useLocalDpi xmlns:a14="http://schemas.microsoft.com/office/drawing/2010/main" xmlns=""/>
              </a:ext>
            </a:extLst>
          </a:blip>
          <a:srcRect/>
          <a:stretch>
            <a:fillRect/>
          </a:stretch>
        </p:blipFill>
        <p:spPr bwMode="auto">
          <a:xfrm>
            <a:off x="755650" y="333375"/>
            <a:ext cx="1076325" cy="1063625"/>
          </a:xfrm>
          <a:prstGeom prst="rect">
            <a:avLst/>
          </a:prstGeom>
          <a:noFill/>
          <a:ln w="9525">
            <a:noFill/>
            <a:miter lim="800000"/>
            <a:headEnd/>
            <a:tailEnd/>
          </a:ln>
        </p:spPr>
      </p:pic>
    </p:spTree>
    <p:extLst>
      <p:ext uri="{BB962C8B-B14F-4D97-AF65-F5344CB8AC3E}">
        <p14:creationId xmlns:p14="http://schemas.microsoft.com/office/powerpoint/2010/main" xmlns="" val="13879824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txStyles>
    <p:title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p:titleStyle>
    <p:bodyStyle>
      <a:lvl1pPr marL="342900" indent="-342900" algn="just" rtl="0" eaLnBrk="0" fontAlgn="base" hangingPunct="0">
        <a:spcBef>
          <a:spcPct val="20000"/>
        </a:spcBef>
        <a:spcAft>
          <a:spcPct val="0"/>
        </a:spcAft>
        <a:buClr>
          <a:schemeClr val="hlink"/>
        </a:buClr>
        <a:buSzPct val="150000"/>
        <a:buFont typeface="Arial" charset="0"/>
        <a:buChar char="»"/>
        <a:defRPr sz="28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just" rtl="0" fontAlgn="base">
        <a:spcBef>
          <a:spcPct val="20000"/>
        </a:spcBef>
        <a:spcAft>
          <a:spcPct val="0"/>
        </a:spcAft>
        <a:buChar char="»"/>
        <a:defRPr sz="2000">
          <a:solidFill>
            <a:schemeClr val="tx1"/>
          </a:solidFill>
          <a:latin typeface="+mn-lt"/>
        </a:defRPr>
      </a:lvl6pPr>
      <a:lvl7pPr marL="2971800" indent="-228600" algn="just" rtl="0" fontAlgn="base">
        <a:spcBef>
          <a:spcPct val="20000"/>
        </a:spcBef>
        <a:spcAft>
          <a:spcPct val="0"/>
        </a:spcAft>
        <a:buChar char="»"/>
        <a:defRPr sz="2000">
          <a:solidFill>
            <a:schemeClr val="tx1"/>
          </a:solidFill>
          <a:latin typeface="+mn-lt"/>
        </a:defRPr>
      </a:lvl7pPr>
      <a:lvl8pPr marL="3429000" indent="-228600" algn="just" rtl="0" fontAlgn="base">
        <a:spcBef>
          <a:spcPct val="20000"/>
        </a:spcBef>
        <a:spcAft>
          <a:spcPct val="0"/>
        </a:spcAft>
        <a:buChar char="»"/>
        <a:defRPr sz="2000">
          <a:solidFill>
            <a:schemeClr val="tx1"/>
          </a:solidFill>
          <a:latin typeface="+mn-lt"/>
        </a:defRPr>
      </a:lvl8pPr>
      <a:lvl9pPr marL="3886200" indent="-228600" algn="just"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rancois.Berdougo@medecinsdumonde.net" TargetMode="Externa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mailto:Frank.Vanbiervliet@medecinsdumonde.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
          <p:cNvSpPr>
            <a:spLocks noGrp="1" noChangeArrowheads="1"/>
          </p:cNvSpPr>
          <p:nvPr>
            <p:ph type="title"/>
          </p:nvPr>
        </p:nvSpPr>
        <p:spPr>
          <a:xfrm>
            <a:off x="511674" y="1340768"/>
            <a:ext cx="8229600" cy="504056"/>
          </a:xfrm>
        </p:spPr>
        <p:txBody>
          <a:bodyPr/>
          <a:lstStyle/>
          <a:p>
            <a:pPr eaLnBrk="1" hangingPunct="1"/>
            <a:r>
              <a:rPr lang="en-US" sz="2400" dirty="0" smtClean="0"/>
              <a:t>Access to medicines in Europe</a:t>
            </a:r>
            <a:endParaRPr lang="fr-FR" dirty="0" smtClean="0"/>
          </a:p>
        </p:txBody>
      </p:sp>
      <p:sp>
        <p:nvSpPr>
          <p:cNvPr id="66563" name="Rectangle 11"/>
          <p:cNvSpPr>
            <a:spLocks noGrp="1" noChangeArrowheads="1"/>
          </p:cNvSpPr>
          <p:nvPr>
            <p:ph type="body" idx="1"/>
          </p:nvPr>
        </p:nvSpPr>
        <p:spPr>
          <a:xfrm>
            <a:off x="457200" y="2276475"/>
            <a:ext cx="8229600" cy="4321175"/>
          </a:xfrm>
        </p:spPr>
        <p:txBody>
          <a:bodyPr/>
          <a:lstStyle/>
          <a:p>
            <a:pPr eaLnBrk="1" hangingPunct="1"/>
            <a:endParaRPr lang="fr-FR" sz="1800" dirty="0" smtClean="0"/>
          </a:p>
          <a:p>
            <a:pPr eaLnBrk="1" hangingPunct="1"/>
            <a:endParaRPr lang="fr-FR" sz="1800" dirty="0" smtClean="0"/>
          </a:p>
        </p:txBody>
      </p:sp>
      <p:sp>
        <p:nvSpPr>
          <p:cNvPr id="66565" name="ZoneTexte 1"/>
          <p:cNvSpPr txBox="1">
            <a:spLocks noChangeArrowheads="1"/>
          </p:cNvSpPr>
          <p:nvPr/>
        </p:nvSpPr>
        <p:spPr bwMode="auto">
          <a:xfrm>
            <a:off x="413792" y="5682142"/>
            <a:ext cx="8424935" cy="892552"/>
          </a:xfrm>
          <a:prstGeom prst="rect">
            <a:avLst/>
          </a:prstGeom>
          <a:noFill/>
          <a:ln w="9525">
            <a:noFill/>
            <a:miter lim="800000"/>
            <a:headEnd/>
            <a:tailEnd/>
          </a:ln>
        </p:spPr>
        <p:txBody>
          <a:bodyPr wrap="square">
            <a:spAutoFit/>
          </a:bodyPr>
          <a:lstStyle/>
          <a:p>
            <a:pPr algn="ctr"/>
            <a:endParaRPr lang="fr-FR" sz="1600" b="1" dirty="0" smtClean="0"/>
          </a:p>
          <a:p>
            <a:pPr algn="ctr"/>
            <a:r>
              <a:rPr lang="en-US" dirty="0" smtClean="0">
                <a:solidFill>
                  <a:schemeClr val="tx2">
                    <a:lumMod val="60000"/>
                    <a:lumOff val="40000"/>
                  </a:schemeClr>
                </a:solidFill>
              </a:rPr>
              <a:t>Médecins du monde – Doctors of the World International Network</a:t>
            </a:r>
          </a:p>
          <a:p>
            <a:pPr algn="ctr"/>
            <a:r>
              <a:rPr lang="en-US" dirty="0" smtClean="0">
                <a:solidFill>
                  <a:schemeClr val="tx2">
                    <a:lumMod val="60000"/>
                    <a:lumOff val="40000"/>
                  </a:schemeClr>
                </a:solidFill>
              </a:rPr>
              <a:t>François Berdougo – Harm Reduction Working Group</a:t>
            </a:r>
            <a:endParaRPr lang="en-US" dirty="0">
              <a:solidFill>
                <a:schemeClr val="tx2">
                  <a:lumMod val="60000"/>
                  <a:lumOff val="40000"/>
                </a:schemeClr>
              </a:solidFill>
            </a:endParaRPr>
          </a:p>
        </p:txBody>
      </p:sp>
      <p:pic>
        <p:nvPicPr>
          <p:cNvPr id="1027" name="Picture 3" descr="C:\Users\chloe.forette\Google Drive\CONFERENCES\EASL_London_2014\Portefolio_hepC_pills_penni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039954"/>
            <a:ext cx="6518329" cy="3621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45002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3779912" y="1988840"/>
            <a:ext cx="5185395" cy="4464496"/>
          </a:xfrm>
        </p:spPr>
        <p:txBody>
          <a:bodyPr/>
          <a:lstStyle/>
          <a:p>
            <a:pPr algn="l">
              <a:spcAft>
                <a:spcPts val="1200"/>
              </a:spcAft>
              <a:buClr>
                <a:srgbClr val="F6A100"/>
              </a:buClr>
            </a:pP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Because no </a:t>
            </a:r>
            <a:r>
              <a:rPr lang="en-GB" altLang="en-US" sz="2000" b="0" dirty="0">
                <a:solidFill>
                  <a:schemeClr val="tx1"/>
                </a:solidFill>
                <a:latin typeface="Helvetica" pitchFamily="34" charset="0"/>
                <a:ea typeface="Calibri" pitchFamily="34" charset="0"/>
                <a:cs typeface="Calibri" pitchFamily="34" charset="0"/>
                <a:sym typeface="Wingdings" pitchFamily="2" charset="2"/>
              </a:rPr>
              <a:t>tiered pricing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and </a:t>
            </a:r>
            <a:r>
              <a:rPr lang="en-GB" altLang="en-US" sz="2000" b="0" dirty="0">
                <a:solidFill>
                  <a:schemeClr val="tx1"/>
                </a:solidFill>
                <a:latin typeface="Helvetica" pitchFamily="34" charset="0"/>
                <a:ea typeface="Calibri" pitchFamily="34" charset="0"/>
                <a:cs typeface="Calibri" pitchFamily="34" charset="0"/>
                <a:sym typeface="Wingdings" pitchFamily="2" charset="2"/>
              </a:rPr>
              <a:t>voluntary licensing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pharma’s strategy will allow universal access;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a:solidFill>
                  <a:schemeClr val="tx1"/>
                </a:solidFill>
                <a:latin typeface="Helvetica" pitchFamily="34" charset="0"/>
                <a:ea typeface="Calibri" pitchFamily="34" charset="0"/>
                <a:cs typeface="Calibri" pitchFamily="34" charset="0"/>
                <a:sym typeface="Wingdings" pitchFamily="2" charset="2"/>
              </a:rPr>
              <a:t>Lessons learned from HIV: use of Trade-Related Aspects of Intellectual Property Rights (TRIPS) flexibilities</a:t>
            </a:r>
            <a:r>
              <a:rPr lang="en-GB" altLang="en-US" sz="2000" b="0" dirty="0" smtClean="0">
                <a:solidFill>
                  <a:schemeClr val="tx1"/>
                </a:solidFill>
                <a:latin typeface="Helvetica" pitchFamily="34" charset="0"/>
                <a:ea typeface="Calibri" pitchFamily="34" charset="0"/>
                <a:cs typeface="Calibri" pitchFamily="34" charset="0"/>
                <a:sym typeface="Wingdings" panose="05000000000000000000" pitchFamily="2" charset="2"/>
              </a:rPr>
              <a:t> to avoid rationing and exclusion of key populations</a:t>
            </a:r>
            <a:br>
              <a:rPr lang="en-GB" altLang="en-US" sz="2000" b="0" dirty="0" smtClean="0">
                <a:solidFill>
                  <a:schemeClr val="tx1"/>
                </a:solidFill>
                <a:latin typeface="Helvetica" pitchFamily="34" charset="0"/>
                <a:ea typeface="Calibri" pitchFamily="34" charset="0"/>
                <a:cs typeface="Calibri" pitchFamily="34" charset="0"/>
                <a:sym typeface="Wingdings" panose="05000000000000000000"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t>
            </a:r>
            <a:r>
              <a:rPr lang="en-GB" altLang="en-US" sz="2400" dirty="0">
                <a:solidFill>
                  <a:schemeClr val="tx1"/>
                </a:solidFill>
                <a:latin typeface="Helvetica" pitchFamily="34" charset="0"/>
                <a:ea typeface="Calibri" pitchFamily="34" charset="0"/>
                <a:cs typeface="Calibri" pitchFamily="34" charset="0"/>
                <a:sym typeface="Wingdings" pitchFamily="2" charset="2"/>
              </a:rPr>
              <a:t>compulsory licences </a:t>
            </a:r>
            <a:r>
              <a:rPr lang="en-GB" altLang="en-US" sz="2000" b="0" dirty="0">
                <a:solidFill>
                  <a:schemeClr val="tx1"/>
                </a:solidFill>
                <a:latin typeface="Helvetica" pitchFamily="34" charset="0"/>
                <a:ea typeface="Calibri" pitchFamily="34" charset="0"/>
                <a:cs typeface="Calibri" pitchFamily="34" charset="0"/>
                <a:sym typeface="Wingdings" pitchFamily="2" charset="2"/>
              </a:rPr>
              <a:t>: (e.g.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MdM </a:t>
            </a:r>
            <a:r>
              <a:rPr lang="en-GB" altLang="en-US" sz="2000" b="0" dirty="0">
                <a:solidFill>
                  <a:schemeClr val="tx1"/>
                </a:solidFill>
                <a:latin typeface="Helvetica" pitchFamily="34" charset="0"/>
                <a:ea typeface="Calibri" pitchFamily="34" charset="0"/>
                <a:cs typeface="Calibri" pitchFamily="34" charset="0"/>
                <a:sym typeface="Wingdings" pitchFamily="2" charset="2"/>
              </a:rPr>
              <a:t>advocacy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towards French government)</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t>
            </a:r>
            <a:r>
              <a:rPr lang="en-GB" altLang="en-US" sz="2000" dirty="0" smtClean="0">
                <a:solidFill>
                  <a:schemeClr val="tx1"/>
                </a:solidFill>
                <a:latin typeface="Helvetica" pitchFamily="34" charset="0"/>
                <a:ea typeface="Calibri" pitchFamily="34" charset="0"/>
                <a:cs typeface="Calibri" pitchFamily="34" charset="0"/>
                <a:sym typeface="Wingdings" pitchFamily="2" charset="2"/>
              </a:rPr>
              <a:t>patent opposition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(e.g. India) and promotion of generic competition – only real novelties should be rewarded with a patent!</a:t>
            </a:r>
            <a:endParaRPr lang="en-US" altLang="en-US" sz="2000" dirty="0" smtClean="0">
              <a:solidFill>
                <a:schemeClr val="tx1"/>
              </a:solidFill>
            </a:endParaRPr>
          </a:p>
        </p:txBody>
      </p:sp>
      <p:sp>
        <p:nvSpPr>
          <p:cNvPr id="2" name="Rectangle 1"/>
          <p:cNvSpPr/>
          <p:nvPr/>
        </p:nvSpPr>
        <p:spPr>
          <a:xfrm>
            <a:off x="1283932" y="1340768"/>
            <a:ext cx="7176500" cy="830997"/>
          </a:xfrm>
          <a:prstGeom prst="rect">
            <a:avLst/>
          </a:prstGeom>
        </p:spPr>
        <p:txBody>
          <a:bodyPr wrap="square">
            <a:spAutoFit/>
          </a:bodyPr>
          <a:lstStyle/>
          <a:p>
            <a:r>
              <a:rPr lang="fr-FR" altLang="fr-FR" sz="2400" b="1" dirty="0" smtClean="0">
                <a:solidFill>
                  <a:schemeClr val="accent2">
                    <a:lumMod val="60000"/>
                    <a:lumOff val="40000"/>
                  </a:schemeClr>
                </a:solidFill>
                <a:latin typeface="Helvetica" charset="0"/>
              </a:rPr>
              <a:t>To </a:t>
            </a:r>
            <a:r>
              <a:rPr lang="fr-FR" altLang="fr-FR" sz="2400" b="1" dirty="0" err="1" smtClean="0">
                <a:solidFill>
                  <a:schemeClr val="accent2">
                    <a:lumMod val="60000"/>
                    <a:lumOff val="40000"/>
                  </a:schemeClr>
                </a:solidFill>
                <a:latin typeface="Helvetica" charset="0"/>
              </a:rPr>
              <a:t>overcome</a:t>
            </a:r>
            <a:r>
              <a:rPr lang="fr-FR" altLang="fr-FR" sz="2400" b="1" dirty="0" smtClean="0">
                <a:solidFill>
                  <a:schemeClr val="accent2">
                    <a:lumMod val="60000"/>
                    <a:lumOff val="40000"/>
                  </a:schemeClr>
                </a:solidFill>
                <a:latin typeface="Helvetica" charset="0"/>
              </a:rPr>
              <a:t> </a:t>
            </a:r>
            <a:r>
              <a:rPr lang="fr-FR" altLang="fr-FR" sz="2400" b="1" dirty="0" err="1">
                <a:solidFill>
                  <a:schemeClr val="accent2">
                    <a:lumMod val="60000"/>
                    <a:lumOff val="40000"/>
                  </a:schemeClr>
                </a:solidFill>
                <a:latin typeface="Helvetica" charset="0"/>
              </a:rPr>
              <a:t>these</a:t>
            </a:r>
            <a:r>
              <a:rPr lang="fr-FR" altLang="fr-FR" sz="2400" b="1" dirty="0">
                <a:solidFill>
                  <a:schemeClr val="accent2">
                    <a:lumMod val="60000"/>
                    <a:lumOff val="40000"/>
                  </a:schemeClr>
                </a:solidFill>
                <a:latin typeface="Helvetica" charset="0"/>
              </a:rPr>
              <a:t> </a:t>
            </a:r>
            <a:r>
              <a:rPr lang="fr-FR" altLang="fr-FR" sz="2400" b="1" dirty="0" err="1" smtClean="0">
                <a:solidFill>
                  <a:schemeClr val="accent2">
                    <a:lumMod val="60000"/>
                    <a:lumOff val="40000"/>
                  </a:schemeClr>
                </a:solidFill>
                <a:latin typeface="Helvetica" charset="0"/>
              </a:rPr>
              <a:t>barriers</a:t>
            </a:r>
            <a:r>
              <a:rPr lang="fr-FR" altLang="fr-FR" sz="2400" b="1" dirty="0" smtClean="0">
                <a:solidFill>
                  <a:schemeClr val="accent2">
                    <a:lumMod val="60000"/>
                    <a:lumOff val="40000"/>
                  </a:schemeClr>
                </a:solidFill>
                <a:latin typeface="Helvetica" charset="0"/>
              </a:rPr>
              <a:t>: </a:t>
            </a:r>
            <a:br>
              <a:rPr lang="fr-FR" altLang="fr-FR" sz="2400" b="1" dirty="0" smtClean="0">
                <a:solidFill>
                  <a:schemeClr val="accent2">
                    <a:lumMod val="60000"/>
                    <a:lumOff val="40000"/>
                  </a:schemeClr>
                </a:solidFill>
                <a:latin typeface="Helvetica" charset="0"/>
              </a:rPr>
            </a:br>
            <a:r>
              <a:rPr lang="fr-FR" altLang="fr-FR" sz="2400" b="1" dirty="0" err="1" smtClean="0">
                <a:solidFill>
                  <a:schemeClr val="accent2">
                    <a:lumMod val="60000"/>
                    <a:lumOff val="40000"/>
                  </a:schemeClr>
                </a:solidFill>
                <a:latin typeface="Helvetica" charset="0"/>
              </a:rPr>
              <a:t>promote</a:t>
            </a:r>
            <a:r>
              <a:rPr lang="fr-FR" altLang="fr-FR" sz="2400" b="1" dirty="0" smtClean="0">
                <a:solidFill>
                  <a:schemeClr val="accent2">
                    <a:lumMod val="60000"/>
                    <a:lumOff val="40000"/>
                  </a:schemeClr>
                </a:solidFill>
                <a:latin typeface="Helvetica" charset="0"/>
              </a:rPr>
              <a:t> </a:t>
            </a:r>
            <a:r>
              <a:rPr lang="fr-FR" altLang="fr-FR" sz="2400" b="1" dirty="0" err="1" smtClean="0">
                <a:solidFill>
                  <a:schemeClr val="accent2">
                    <a:lumMod val="60000"/>
                    <a:lumOff val="40000"/>
                  </a:schemeClr>
                </a:solidFill>
                <a:latin typeface="Helvetica" charset="0"/>
              </a:rPr>
              <a:t>generic</a:t>
            </a:r>
            <a:r>
              <a:rPr lang="fr-FR" altLang="fr-FR" sz="2400" b="1" dirty="0" smtClean="0">
                <a:solidFill>
                  <a:schemeClr val="accent2">
                    <a:lumMod val="60000"/>
                    <a:lumOff val="40000"/>
                  </a:schemeClr>
                </a:solidFill>
                <a:latin typeface="Helvetica" charset="0"/>
              </a:rPr>
              <a:t> </a:t>
            </a:r>
            <a:r>
              <a:rPr lang="fr-FR" altLang="fr-FR" sz="2400" b="1" dirty="0" err="1" smtClean="0">
                <a:solidFill>
                  <a:schemeClr val="accent2">
                    <a:lumMod val="60000"/>
                    <a:lumOff val="40000"/>
                  </a:schemeClr>
                </a:solidFill>
                <a:latin typeface="Helvetica" charset="0"/>
              </a:rPr>
              <a:t>competition</a:t>
            </a:r>
            <a:endParaRPr lang="fr-FR" altLang="fr-FR" sz="2400" kern="0" dirty="0">
              <a:solidFill>
                <a:schemeClr val="accent2">
                  <a:lumMod val="60000"/>
                  <a:lumOff val="40000"/>
                </a:schemeClr>
              </a:solidFill>
              <a:latin typeface="Calibri" pitchFamily="34" charset="0"/>
              <a:ea typeface="ＭＳ Ｐゴシック" pitchFamily="34" charset="-128"/>
            </a:endParaRPr>
          </a:p>
        </p:txBody>
      </p:sp>
      <p:sp>
        <p:nvSpPr>
          <p:cNvPr id="5" name="Rectangle 1"/>
          <p:cNvSpPr>
            <a:spLocks noChangeArrowheads="1"/>
          </p:cNvSpPr>
          <p:nvPr/>
        </p:nvSpPr>
        <p:spPr bwMode="auto">
          <a:xfrm>
            <a:off x="96106" y="4429560"/>
            <a:ext cx="352481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just" eaLnBrk="0" hangingPunct="0">
              <a:spcBef>
                <a:spcPct val="20000"/>
              </a:spcBef>
              <a:buClr>
                <a:schemeClr val="hlink"/>
              </a:buClr>
              <a:buSzPct val="150000"/>
              <a:buFont typeface="Arial" pitchFamily="34" charset="0"/>
              <a:buChar char="»"/>
              <a:defRPr>
                <a:solidFill>
                  <a:schemeClr val="tx1"/>
                </a:solidFill>
                <a:latin typeface="Arial" pitchFamily="34" charset="0"/>
                <a:ea typeface="ＭＳ Ｐゴシック" pitchFamily="34" charset="-128"/>
              </a:defRPr>
            </a:lvl1pPr>
            <a:lvl2pPr marL="742950" indent="-285750" algn="just" eaLnBrk="0" hangingPunct="0">
              <a:spcBef>
                <a:spcPct val="20000"/>
              </a:spcBef>
              <a:defRPr>
                <a:solidFill>
                  <a:schemeClr val="tx1"/>
                </a:solidFill>
                <a:latin typeface="Arial" pitchFamily="34" charset="0"/>
                <a:ea typeface="ＭＳ Ｐゴシック" pitchFamily="34" charset="-128"/>
              </a:defRPr>
            </a:lvl2pPr>
            <a:lvl3pPr marL="1143000" indent="-228600" algn="just" eaLnBrk="0" hangingPunct="0">
              <a:spcBef>
                <a:spcPct val="20000"/>
              </a:spcBef>
              <a:buChar char="•"/>
              <a:defRPr sz="1400">
                <a:solidFill>
                  <a:schemeClr val="tx1"/>
                </a:solidFill>
                <a:latin typeface="Arial" pitchFamily="34" charset="0"/>
                <a:ea typeface="ＭＳ Ｐゴシック" pitchFamily="34" charset="-128"/>
              </a:defRPr>
            </a:lvl3pPr>
            <a:lvl4pPr marL="1600200" indent="-228600" algn="just" eaLnBrk="0" hangingPunct="0">
              <a:spcBef>
                <a:spcPct val="20000"/>
              </a:spcBef>
              <a:buChar char="–"/>
              <a:defRPr sz="1400">
                <a:solidFill>
                  <a:schemeClr val="tx1"/>
                </a:solidFill>
                <a:latin typeface="Arial" pitchFamily="34" charset="0"/>
                <a:ea typeface="ＭＳ Ｐゴシック" pitchFamily="34" charset="-128"/>
              </a:defRPr>
            </a:lvl4pPr>
            <a:lvl5pPr marL="2057400" indent="-228600" algn="just"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l">
              <a:buFont typeface="Arial" pitchFamily="34" charset="0"/>
              <a:buNone/>
            </a:pPr>
            <a:r>
              <a:rPr lang="en-US" altLang="fr-FR" sz="900" dirty="0">
                <a:latin typeface="Calibri" pitchFamily="34" charset="0"/>
              </a:rPr>
              <a:t>Hill, A, et al. Minimum target prices for production of treatment and associated diagnostics for hepatitis C in developing countries .  International AIDS Conference; 2014 July 20–25; Melbourne, Australia.</a:t>
            </a:r>
            <a:endParaRPr lang="fr-FR" altLang="fr-FR" sz="900" dirty="0">
              <a:latin typeface="Calibri" pitchFamily="34" charset="0"/>
            </a:endParaRPr>
          </a:p>
        </p:txBody>
      </p:sp>
      <p:pic>
        <p:nvPicPr>
          <p:cNvPr id="6" name="Picture 2" descr="C:\Users\chloe.forette\Google Drive\hepCoalition_site_web\Article_HILL_Melbourne\combined-cost_dacla_so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8009" b="12766"/>
          <a:stretch>
            <a:fillRect/>
          </a:stretch>
        </p:blipFill>
        <p:spPr bwMode="auto">
          <a:xfrm>
            <a:off x="107505" y="2629361"/>
            <a:ext cx="3513416" cy="1800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
          <p:cNvSpPr>
            <a:spLocks noChangeArrowheads="1"/>
          </p:cNvSpPr>
          <p:nvPr/>
        </p:nvSpPr>
        <p:spPr bwMode="auto">
          <a:xfrm>
            <a:off x="160526" y="5221649"/>
            <a:ext cx="346039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just" eaLnBrk="0" hangingPunct="0">
              <a:spcBef>
                <a:spcPct val="20000"/>
              </a:spcBef>
              <a:buClr>
                <a:schemeClr val="hlink"/>
              </a:buClr>
              <a:buSzPct val="150000"/>
              <a:buFont typeface="Arial" pitchFamily="34" charset="0"/>
              <a:buChar char="»"/>
              <a:defRPr>
                <a:solidFill>
                  <a:schemeClr val="tx1"/>
                </a:solidFill>
                <a:latin typeface="Arial" pitchFamily="34" charset="0"/>
                <a:ea typeface="ＭＳ Ｐゴシック" pitchFamily="34" charset="-128"/>
              </a:defRPr>
            </a:lvl1pPr>
            <a:lvl2pPr marL="742950" indent="-285750" algn="just" eaLnBrk="0" hangingPunct="0">
              <a:spcBef>
                <a:spcPct val="20000"/>
              </a:spcBef>
              <a:defRPr>
                <a:solidFill>
                  <a:schemeClr val="tx1"/>
                </a:solidFill>
                <a:latin typeface="Arial" pitchFamily="34" charset="0"/>
                <a:ea typeface="ＭＳ Ｐゴシック" pitchFamily="34" charset="-128"/>
              </a:defRPr>
            </a:lvl2pPr>
            <a:lvl3pPr marL="1143000" indent="-228600" algn="just" eaLnBrk="0" hangingPunct="0">
              <a:spcBef>
                <a:spcPct val="20000"/>
              </a:spcBef>
              <a:buChar char="•"/>
              <a:defRPr sz="1400">
                <a:solidFill>
                  <a:schemeClr val="tx1"/>
                </a:solidFill>
                <a:latin typeface="Arial" pitchFamily="34" charset="0"/>
                <a:ea typeface="ＭＳ Ｐゴシック" pitchFamily="34" charset="-128"/>
              </a:defRPr>
            </a:lvl3pPr>
            <a:lvl4pPr marL="1600200" indent="-228600" algn="just" eaLnBrk="0" hangingPunct="0">
              <a:spcBef>
                <a:spcPct val="20000"/>
              </a:spcBef>
              <a:buChar char="–"/>
              <a:defRPr sz="1400">
                <a:solidFill>
                  <a:schemeClr val="tx1"/>
                </a:solidFill>
                <a:latin typeface="Arial" pitchFamily="34" charset="0"/>
                <a:ea typeface="ＭＳ Ｐゴシック" pitchFamily="34" charset="-128"/>
              </a:defRPr>
            </a:lvl4pPr>
            <a:lvl5pPr marL="2057400" indent="-228600" algn="just"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SzTx/>
              <a:buFontTx/>
              <a:buNone/>
            </a:pPr>
            <a:r>
              <a:rPr lang="en-US" altLang="fr-FR" sz="2000" b="1" dirty="0">
                <a:solidFill>
                  <a:srgbClr val="C10068"/>
                </a:solidFill>
                <a:latin typeface="Calibri" pitchFamily="34" charset="0"/>
              </a:rPr>
              <a:t>Where there is competition from generics, prices can be driven down dramatically</a:t>
            </a:r>
            <a:endParaRPr lang="fr-FR" altLang="fr-FR" sz="2000" b="1" dirty="0">
              <a:solidFill>
                <a:srgbClr val="C10068"/>
              </a:solidFill>
            </a:endParaRPr>
          </a:p>
        </p:txBody>
      </p:sp>
    </p:spTree>
    <p:extLst>
      <p:ext uri="{BB962C8B-B14F-4D97-AF65-F5344CB8AC3E}">
        <p14:creationId xmlns:p14="http://schemas.microsoft.com/office/powerpoint/2010/main" xmlns="" val="1662354634"/>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2050" name="Picture 2" descr="G:\MDM\Slide Pauline BXL 2.png"/>
          <p:cNvPicPr>
            <a:picLocks noChangeAspect="1" noChangeArrowheads="1"/>
          </p:cNvPicPr>
          <p:nvPr/>
        </p:nvPicPr>
        <p:blipFill>
          <a:blip r:embed="rId3" cstate="print"/>
          <a:srcRect/>
          <a:stretch>
            <a:fillRect/>
          </a:stretch>
        </p:blipFill>
        <p:spPr bwMode="auto">
          <a:xfrm>
            <a:off x="-12560" y="0"/>
            <a:ext cx="9553112" cy="7145205"/>
          </a:xfrm>
          <a:prstGeom prst="rect">
            <a:avLst/>
          </a:prstGeom>
          <a:noFill/>
        </p:spPr>
      </p:pic>
      <p:sp>
        <p:nvSpPr>
          <p:cNvPr id="5" name="ZoneTexte 4"/>
          <p:cNvSpPr txBox="1"/>
          <p:nvPr/>
        </p:nvSpPr>
        <p:spPr>
          <a:xfrm>
            <a:off x="107504" y="6534834"/>
            <a:ext cx="4320480" cy="369332"/>
          </a:xfrm>
          <a:prstGeom prst="rect">
            <a:avLst/>
          </a:prstGeom>
          <a:noFill/>
        </p:spPr>
        <p:txBody>
          <a:bodyPr wrap="square" rtlCol="0">
            <a:spAutoFit/>
          </a:bodyPr>
          <a:lstStyle/>
          <a:p>
            <a:r>
              <a:rPr lang="fr-FR" i="1" dirty="0" err="1" smtClean="0"/>
              <a:t>Courtesy</a:t>
            </a:r>
            <a:r>
              <a:rPr lang="fr-FR" i="1" dirty="0" smtClean="0"/>
              <a:t> Pauline </a:t>
            </a:r>
            <a:r>
              <a:rPr lang="fr-FR" i="1" dirty="0" err="1" smtClean="0"/>
              <a:t>Londeix</a:t>
            </a:r>
            <a:r>
              <a:rPr lang="fr-FR" i="1" dirty="0" smtClean="0"/>
              <a:t> (ITPC-MENA)</a:t>
            </a:r>
            <a:endParaRPr lang="fr-FR" i="1" dirty="0"/>
          </a:p>
        </p:txBody>
      </p:sp>
    </p:spTree>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755575" y="2348880"/>
            <a:ext cx="7632849" cy="3888432"/>
          </a:xfrm>
        </p:spPr>
        <p:txBody>
          <a:bodyPr/>
          <a:lstStyle/>
          <a:p>
            <a:pPr algn="l">
              <a:spcAft>
                <a:spcPts val="1200"/>
              </a:spcAft>
              <a:buClr>
                <a:srgbClr val="F6A100"/>
              </a:buClr>
            </a:pP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Keep pressure on the institutions and other stakeholders</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Maintain the public opinion’s interest</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Prepare the Public Health Law to come in 2015</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Advocate towards the government and MPs</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Promote new tools at European level</a:t>
            </a:r>
            <a:endParaRPr lang="en-US" altLang="en-US" sz="2000" dirty="0" smtClean="0">
              <a:solidFill>
                <a:schemeClr val="tx1"/>
              </a:solidFill>
            </a:endParaRPr>
          </a:p>
        </p:txBody>
      </p:sp>
      <p:sp>
        <p:nvSpPr>
          <p:cNvPr id="2" name="Rectangle 1"/>
          <p:cNvSpPr/>
          <p:nvPr/>
        </p:nvSpPr>
        <p:spPr>
          <a:xfrm>
            <a:off x="1283932" y="1412776"/>
            <a:ext cx="7176500" cy="584775"/>
          </a:xfrm>
          <a:prstGeom prst="rect">
            <a:avLst/>
          </a:prstGeom>
        </p:spPr>
        <p:txBody>
          <a:bodyPr wrap="square">
            <a:spAutoFit/>
          </a:bodyPr>
          <a:lstStyle/>
          <a:p>
            <a:r>
              <a:rPr lang="fr-FR" altLang="fr-FR" sz="3200" b="1" dirty="0" err="1" smtClean="0">
                <a:solidFill>
                  <a:schemeClr val="accent2">
                    <a:lumMod val="60000"/>
                    <a:lumOff val="40000"/>
                  </a:schemeClr>
                </a:solidFill>
                <a:latin typeface="Calibri" pitchFamily="34" charset="0"/>
              </a:rPr>
              <a:t>Next</a:t>
            </a:r>
            <a:r>
              <a:rPr lang="fr-FR" altLang="fr-FR" sz="3200" b="1" dirty="0" smtClean="0">
                <a:solidFill>
                  <a:schemeClr val="accent2">
                    <a:lumMod val="60000"/>
                    <a:lumOff val="40000"/>
                  </a:schemeClr>
                </a:solidFill>
                <a:latin typeface="Calibri" pitchFamily="34" charset="0"/>
              </a:rPr>
              <a:t> </a:t>
            </a:r>
            <a:r>
              <a:rPr lang="fr-FR" altLang="fr-FR" sz="3200" b="1" dirty="0" err="1" smtClean="0">
                <a:solidFill>
                  <a:schemeClr val="accent2">
                    <a:lumMod val="60000"/>
                    <a:lumOff val="40000"/>
                  </a:schemeClr>
                </a:solidFill>
                <a:latin typeface="Calibri" pitchFamily="34" charset="0"/>
              </a:rPr>
              <a:t>steps</a:t>
            </a:r>
            <a:endParaRPr lang="fr-FR" altLang="fr-FR" sz="3200" kern="0" dirty="0">
              <a:solidFill>
                <a:schemeClr val="accent2">
                  <a:lumMod val="60000"/>
                  <a:lumOff val="40000"/>
                </a:schemeClr>
              </a:solidFill>
              <a:latin typeface="Calibri" pitchFamily="34" charset="0"/>
              <a:ea typeface="ＭＳ Ｐゴシック" pitchFamily="34" charset="-128"/>
            </a:endParaRPr>
          </a:p>
        </p:txBody>
      </p:sp>
    </p:spTree>
    <p:extLst>
      <p:ext uri="{BB962C8B-B14F-4D97-AF65-F5344CB8AC3E}">
        <p14:creationId xmlns:p14="http://schemas.microsoft.com/office/powerpoint/2010/main" xmlns="" val="1662354634"/>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idx="1"/>
          </p:nvPr>
        </p:nvSpPr>
        <p:spPr>
          <a:xfrm>
            <a:off x="683568" y="5157192"/>
            <a:ext cx="5328592" cy="936104"/>
          </a:xfrm>
        </p:spPr>
        <p:txBody>
          <a:bodyPr/>
          <a:lstStyle/>
          <a:p>
            <a:pPr marL="0" indent="0" algn="l">
              <a:spcBef>
                <a:spcPct val="0"/>
              </a:spcBef>
              <a:buFont typeface="Lucida Grande" charset="0"/>
              <a:buNone/>
            </a:pPr>
            <a:r>
              <a:rPr lang="fr-FR" altLang="fr-FR" sz="1800" dirty="0" err="1" smtClean="0">
                <a:solidFill>
                  <a:schemeClr val="accent2"/>
                </a:solidFill>
                <a:latin typeface="Calibri" pitchFamily="34" charset="0"/>
                <a:ea typeface="ＭＳ Ｐゴシック" pitchFamily="34" charset="-128"/>
              </a:rPr>
              <a:t>Thank</a:t>
            </a:r>
            <a:r>
              <a:rPr lang="fr-FR" altLang="fr-FR" sz="1800" dirty="0" smtClean="0">
                <a:solidFill>
                  <a:schemeClr val="accent2"/>
                </a:solidFill>
                <a:latin typeface="Calibri" pitchFamily="34" charset="0"/>
                <a:ea typeface="ＭＳ Ｐゴシック" pitchFamily="34" charset="-128"/>
              </a:rPr>
              <a:t> </a:t>
            </a:r>
            <a:r>
              <a:rPr lang="fr-FR" altLang="fr-FR" sz="1800" dirty="0" err="1" smtClean="0">
                <a:solidFill>
                  <a:schemeClr val="accent2"/>
                </a:solidFill>
                <a:latin typeface="Calibri" pitchFamily="34" charset="0"/>
                <a:ea typeface="ＭＳ Ｐゴシック" pitchFamily="34" charset="-128"/>
              </a:rPr>
              <a:t>you</a:t>
            </a:r>
            <a:r>
              <a:rPr lang="fr-FR" altLang="fr-FR" sz="1800" dirty="0" smtClean="0">
                <a:solidFill>
                  <a:schemeClr val="accent2"/>
                </a:solidFill>
                <a:latin typeface="Calibri" pitchFamily="34" charset="0"/>
                <a:ea typeface="ＭＳ Ｐゴシック" pitchFamily="34" charset="-128"/>
              </a:rPr>
              <a:t>!</a:t>
            </a:r>
          </a:p>
          <a:p>
            <a:pPr marL="0" indent="0" algn="l">
              <a:spcBef>
                <a:spcPct val="0"/>
              </a:spcBef>
              <a:buFont typeface="Lucida Grande" charset="0"/>
              <a:buNone/>
            </a:pPr>
            <a:endParaRPr lang="fr-FR" altLang="fr-FR" sz="1800" dirty="0" smtClean="0">
              <a:solidFill>
                <a:schemeClr val="accent2"/>
              </a:solidFill>
              <a:latin typeface="Calibri" pitchFamily="34" charset="0"/>
              <a:ea typeface="ＭＳ Ｐゴシック" pitchFamily="34" charset="-128"/>
            </a:endParaRPr>
          </a:p>
          <a:p>
            <a:pPr marL="0" indent="0" algn="l">
              <a:spcBef>
                <a:spcPct val="0"/>
              </a:spcBef>
              <a:buFont typeface="Lucida Grande" charset="0"/>
              <a:buNone/>
            </a:pPr>
            <a:r>
              <a:rPr lang="fr-FR" altLang="fr-FR" sz="1800" dirty="0" smtClean="0">
                <a:solidFill>
                  <a:srgbClr val="FF0000"/>
                </a:solidFill>
                <a:latin typeface="Calibri" pitchFamily="34" charset="0"/>
                <a:ea typeface="ＭＳ Ｐゴシック" pitchFamily="34" charset="-128"/>
                <a:hlinkClick r:id="rId3"/>
              </a:rPr>
              <a:t>Francois.Berdougo@medecinsdumonde.net</a:t>
            </a:r>
            <a:endParaRPr lang="fr-FR" altLang="fr-FR" sz="1800" dirty="0" smtClean="0">
              <a:solidFill>
                <a:srgbClr val="FF0000"/>
              </a:solidFill>
              <a:latin typeface="Calibri" pitchFamily="34" charset="0"/>
              <a:ea typeface="ＭＳ Ｐゴシック" pitchFamily="34" charset="-128"/>
            </a:endParaRPr>
          </a:p>
          <a:p>
            <a:pPr marL="0" indent="0" algn="l">
              <a:spcBef>
                <a:spcPct val="0"/>
              </a:spcBef>
              <a:buFont typeface="Lucida Grande" charset="0"/>
              <a:buNone/>
            </a:pPr>
            <a:r>
              <a:rPr lang="fr-FR" altLang="fr-FR" sz="1800" dirty="0" smtClean="0">
                <a:solidFill>
                  <a:srgbClr val="FF0000"/>
                </a:solidFill>
                <a:latin typeface="Calibri" pitchFamily="34" charset="0"/>
                <a:ea typeface="ＭＳ Ｐゴシック" pitchFamily="34" charset="-128"/>
                <a:hlinkClick r:id="rId4"/>
              </a:rPr>
              <a:t>Frank.Vanbiervliet@medecinsdumonde.net</a:t>
            </a:r>
            <a:endParaRPr lang="fr-FR" altLang="fr-FR" sz="1800" dirty="0" smtClean="0">
              <a:solidFill>
                <a:srgbClr val="FF0000"/>
              </a:solidFill>
              <a:latin typeface="Calibri" pitchFamily="34" charset="0"/>
              <a:ea typeface="ＭＳ Ｐゴシック" pitchFamily="34" charset="-128"/>
            </a:endParaRPr>
          </a:p>
          <a:p>
            <a:pPr marL="0" indent="0" algn="l">
              <a:spcBef>
                <a:spcPct val="0"/>
              </a:spcBef>
              <a:buFont typeface="Lucida Grande" charset="0"/>
              <a:buNone/>
            </a:pPr>
            <a:r>
              <a:rPr lang="fr-FR" altLang="fr-FR" sz="1600" i="1" dirty="0" err="1" smtClean="0">
                <a:solidFill>
                  <a:schemeClr val="accent2"/>
                </a:solidFill>
                <a:latin typeface="Calibri" pitchFamily="34" charset="0"/>
                <a:ea typeface="ＭＳ Ｐゴシック" pitchFamily="34" charset="-128"/>
              </a:rPr>
              <a:t>Acknowledgment</a:t>
            </a:r>
            <a:r>
              <a:rPr lang="fr-FR" altLang="fr-FR" sz="1600" i="1" dirty="0" smtClean="0">
                <a:solidFill>
                  <a:schemeClr val="accent2"/>
                </a:solidFill>
                <a:latin typeface="Calibri" pitchFamily="34" charset="0"/>
                <a:ea typeface="ＭＳ Ｐゴシック" pitchFamily="34" charset="-128"/>
              </a:rPr>
              <a:t>: Chloé Forette, Frank </a:t>
            </a:r>
            <a:r>
              <a:rPr lang="fr-FR" altLang="fr-FR" sz="1600" i="1" dirty="0" err="1" smtClean="0">
                <a:solidFill>
                  <a:schemeClr val="accent2"/>
                </a:solidFill>
                <a:latin typeface="Calibri" pitchFamily="34" charset="0"/>
                <a:ea typeface="ＭＳ Ｐゴシック" pitchFamily="34" charset="-128"/>
              </a:rPr>
              <a:t>Vanbiervliet</a:t>
            </a:r>
            <a:endParaRPr lang="fr-FR" altLang="fr-FR" sz="2400" b="1" dirty="0" smtClean="0">
              <a:solidFill>
                <a:schemeClr val="accent2"/>
              </a:solidFill>
              <a:latin typeface="Calibri" pitchFamily="34" charset="0"/>
              <a:ea typeface="ＭＳ Ｐゴシック" pitchFamily="34" charset="-128"/>
            </a:endParaRPr>
          </a:p>
        </p:txBody>
      </p:sp>
      <p:pic>
        <p:nvPicPr>
          <p:cNvPr id="17411" name="Picture 2" descr="C:\Users\chloe.forette\Google Drive\PUBLICATIONS _RESSOURCES\MDM_publications\DAAs_Strategies_access\Maquette\PICs\vignette_couv_ar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6297" t="-3601" r="-2" b="2"/>
          <a:stretch>
            <a:fillRect/>
          </a:stretch>
        </p:blipFill>
        <p:spPr bwMode="auto">
          <a:xfrm>
            <a:off x="1692275" y="1342876"/>
            <a:ext cx="2678113" cy="3670300"/>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7412" name="Picture 5" descr="C:\Users\chloe.forette\Desktop\couv_nobodyleftbehind.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54575" y="1342876"/>
            <a:ext cx="2597150" cy="3670300"/>
          </a:xfrm>
          <a:prstGeom prst="rect">
            <a:avLst/>
          </a:prstGeom>
          <a:noFill/>
          <a:ln w="9525">
            <a:solidFill>
              <a:srgbClr val="7030A0"/>
            </a:solidFill>
            <a:miter lim="800000"/>
            <a:headEnd/>
            <a:tailEnd/>
          </a:ln>
          <a:extLst>
            <a:ext uri="{909E8E84-426E-40DD-AFC4-6F175D3DCCD1}">
              <a14:hiddenFill xmlns:a14="http://schemas.microsoft.com/office/drawing/2010/main" xmlns="">
                <a:solidFill>
                  <a:srgbClr val="FFFFFF"/>
                </a:solidFill>
              </a14:hiddenFill>
            </a:ext>
          </a:extLst>
        </p:spPr>
      </p:pic>
      <p:pic>
        <p:nvPicPr>
          <p:cNvPr id="17413" name="Image 4" descr="logo_FB_Blanc.jpg"/>
          <p:cNvPicPr>
            <a:picLocks noChangeAspect="1"/>
          </p:cNvPicPr>
          <p:nvPr/>
        </p:nvPicPr>
        <p:blipFill>
          <a:blip r:embed="rId7" cstate="print">
            <a:extLst>
              <a:ext uri="{28A0092B-C50C-407E-A947-70E740481C1C}">
                <a14:useLocalDpi xmlns:a14="http://schemas.microsoft.com/office/drawing/2010/main" xmlns="" val="0"/>
              </a:ext>
            </a:extLst>
          </a:blip>
          <a:srcRect t="29539" b="32813"/>
          <a:stretch>
            <a:fillRect/>
          </a:stretch>
        </p:blipFill>
        <p:spPr bwMode="auto">
          <a:xfrm>
            <a:off x="6153150" y="5341938"/>
            <a:ext cx="26416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8886921"/>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251520" y="1988840"/>
            <a:ext cx="8713787" cy="4537075"/>
          </a:xfrm>
        </p:spPr>
        <p:txBody>
          <a:bodyPr/>
          <a:lstStyle/>
          <a:p>
            <a:pPr algn="l">
              <a:buClr>
                <a:srgbClr val="F6A100"/>
              </a:buClr>
            </a:pPr>
            <a:r>
              <a:rPr lang="en-US" altLang="en-US" sz="2200" dirty="0" smtClean="0">
                <a:solidFill>
                  <a:srgbClr val="FFC000"/>
                </a:solidFill>
                <a:latin typeface="Helvetica" pitchFamily="34" charset="0"/>
                <a:sym typeface="Wingdings" pitchFamily="2" charset="2"/>
              </a:rPr>
              <a:t> </a:t>
            </a:r>
            <a:r>
              <a:rPr lang="en-US" altLang="en-US" sz="2200" b="0" dirty="0" smtClean="0">
                <a:solidFill>
                  <a:schemeClr val="tx1"/>
                </a:solidFill>
                <a:latin typeface="Helvetica" pitchFamily="34" charset="0"/>
                <a:sym typeface="Wingdings" pitchFamily="2" charset="2"/>
              </a:rPr>
              <a:t>an </a:t>
            </a:r>
            <a:r>
              <a:rPr lang="en-US" altLang="en-US" sz="2200" b="0" dirty="0">
                <a:solidFill>
                  <a:schemeClr val="tx1"/>
                </a:solidFill>
                <a:latin typeface="Helvetica" pitchFamily="34" charset="0"/>
                <a:sym typeface="Wingdings" pitchFamily="2" charset="2"/>
              </a:rPr>
              <a:t>independent international movement working across</a:t>
            </a:r>
            <a:r>
              <a:rPr lang="en-US" altLang="en-US" sz="2200" b="0" dirty="0">
                <a:solidFill>
                  <a:schemeClr val="accent2">
                    <a:lumMod val="60000"/>
                    <a:lumOff val="40000"/>
                  </a:schemeClr>
                </a:solidFill>
                <a:latin typeface="Helvetica" pitchFamily="34" charset="0"/>
                <a:sym typeface="Wingdings" pitchFamily="2" charset="2"/>
              </a:rPr>
              <a:t> </a:t>
            </a:r>
            <a:r>
              <a:rPr lang="en-US" altLang="en-US" sz="2200" b="0" dirty="0">
                <a:solidFill>
                  <a:schemeClr val="tx1"/>
                </a:solidFill>
                <a:latin typeface="Helvetica" pitchFamily="34" charset="0"/>
                <a:sym typeface="Wingdings" pitchFamily="2" charset="2"/>
              </a:rPr>
              <a:t>the world (78 countries), both at home (169 </a:t>
            </a:r>
            <a:r>
              <a:rPr lang="en-US" altLang="en-US" sz="2200" b="0" dirty="0" err="1">
                <a:solidFill>
                  <a:schemeClr val="tx1"/>
                </a:solidFill>
                <a:latin typeface="Helvetica" pitchFamily="34" charset="0"/>
                <a:sym typeface="Wingdings" pitchFamily="2" charset="2"/>
              </a:rPr>
              <a:t>programmes</a:t>
            </a:r>
            <a:r>
              <a:rPr lang="en-US" altLang="en-US" sz="2200" b="0" dirty="0">
                <a:solidFill>
                  <a:schemeClr val="tx1"/>
                </a:solidFill>
                <a:latin typeface="Helvetica" pitchFamily="34" charset="0"/>
                <a:sym typeface="Wingdings" pitchFamily="2" charset="2"/>
              </a:rPr>
              <a:t>) and abroad (147 </a:t>
            </a:r>
            <a:r>
              <a:rPr lang="en-US" altLang="en-US" sz="2200" b="0" dirty="0" err="1">
                <a:solidFill>
                  <a:schemeClr val="tx1"/>
                </a:solidFill>
                <a:latin typeface="Helvetica" pitchFamily="34" charset="0"/>
                <a:sym typeface="Wingdings" pitchFamily="2" charset="2"/>
              </a:rPr>
              <a:t>programmes</a:t>
            </a:r>
            <a:r>
              <a:rPr lang="en-US" altLang="en-US" sz="2200" b="0" dirty="0" smtClean="0">
                <a:solidFill>
                  <a:schemeClr val="tx1"/>
                </a:solidFill>
                <a:latin typeface="Helvetica" pitchFamily="34" charset="0"/>
                <a:sym typeface="Wingdings" pitchFamily="2" charset="2"/>
              </a:rPr>
              <a:t>)</a:t>
            </a:r>
            <a:br>
              <a:rPr lang="en-US" altLang="en-US" sz="2200" b="0" dirty="0" smtClean="0">
                <a:solidFill>
                  <a:schemeClr val="tx1"/>
                </a:solidFill>
                <a:latin typeface="Helvetica" pitchFamily="34" charset="0"/>
                <a:sym typeface="Wingdings" pitchFamily="2" charset="2"/>
              </a:rPr>
            </a:br>
            <a:r>
              <a:rPr lang="en-US" altLang="en-US" sz="2200" b="0" dirty="0">
                <a:solidFill>
                  <a:schemeClr val="tx1"/>
                </a:solidFill>
                <a:latin typeface="Helvetica" pitchFamily="34" charset="0"/>
                <a:sym typeface="Wingdings" pitchFamily="2" charset="2"/>
              </a:rPr>
              <a:t/>
            </a:r>
            <a:br>
              <a:rPr lang="en-US" altLang="en-US" sz="2200" b="0" dirty="0">
                <a:solidFill>
                  <a:schemeClr val="tx1"/>
                </a:solidFill>
                <a:latin typeface="Helvetica" pitchFamily="34" charset="0"/>
                <a:sym typeface="Wingdings" pitchFamily="2" charset="2"/>
              </a:rPr>
            </a:br>
            <a:r>
              <a:rPr lang="en-US" altLang="en-US" sz="2200" dirty="0" smtClean="0">
                <a:solidFill>
                  <a:srgbClr val="FFC000"/>
                </a:solidFill>
                <a:latin typeface="Helvetica" pitchFamily="34" charset="0"/>
                <a:sym typeface="Wingdings" pitchFamily="2" charset="2"/>
              </a:rPr>
              <a:t></a:t>
            </a:r>
            <a:r>
              <a:rPr lang="en-GB" altLang="en-US" sz="2200" b="0" dirty="0" smtClean="0">
                <a:latin typeface="Helvetica" pitchFamily="34" charset="0"/>
                <a:ea typeface="Calibri" pitchFamily="34" charset="0"/>
                <a:cs typeface="Calibri" pitchFamily="34" charset="0"/>
                <a:sym typeface="Wingdings" pitchFamily="2" charset="2"/>
              </a:rPr>
              <a:t> </a:t>
            </a:r>
            <a:r>
              <a:rPr lang="en-GB" altLang="en-US" sz="2200" b="0" dirty="0" smtClean="0">
                <a:solidFill>
                  <a:schemeClr val="tx1"/>
                </a:solidFill>
                <a:latin typeface="Helvetica" pitchFamily="34" charset="0"/>
                <a:ea typeface="Calibri" pitchFamily="34" charset="0"/>
                <a:cs typeface="Calibri" pitchFamily="34" charset="0"/>
                <a:sym typeface="Wingdings" pitchFamily="2" charset="2"/>
              </a:rPr>
              <a:t>in Europe: asylum seekers, undocumented migrants, homeless people, Roma communities, elderly, destitute EU citizens or nationals, people who use drugs, </a:t>
            </a:r>
            <a:r>
              <a:rPr lang="en-GB" altLang="en-US" sz="2200" b="0" dirty="0">
                <a:solidFill>
                  <a:schemeClr val="tx1"/>
                </a:solidFill>
                <a:latin typeface="Helvetica" pitchFamily="34" charset="0"/>
                <a:ea typeface="Calibri" pitchFamily="34" charset="0"/>
                <a:cs typeface="Calibri" pitchFamily="34" charset="0"/>
                <a:sym typeface="Wingdings" pitchFamily="2" charset="2"/>
              </a:rPr>
              <a:t>sex </a:t>
            </a:r>
            <a:r>
              <a:rPr lang="en-GB" altLang="en-US" sz="2200" b="0" dirty="0" smtClean="0">
                <a:solidFill>
                  <a:schemeClr val="tx1"/>
                </a:solidFill>
                <a:latin typeface="Helvetica" pitchFamily="34" charset="0"/>
                <a:ea typeface="Calibri" pitchFamily="34" charset="0"/>
                <a:cs typeface="Calibri" pitchFamily="34" charset="0"/>
                <a:sym typeface="Wingdings" pitchFamily="2" charset="2"/>
              </a:rPr>
              <a:t>workers </a:t>
            </a:r>
            <a:br>
              <a:rPr lang="en-GB" altLang="en-US" sz="22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200" b="0" dirty="0" smtClean="0">
                <a:latin typeface="Helvetica" pitchFamily="34" charset="0"/>
                <a:ea typeface="Calibri" pitchFamily="34" charset="0"/>
                <a:cs typeface="Calibri" pitchFamily="34" charset="0"/>
                <a:sym typeface="Wingdings" pitchFamily="2" charset="2"/>
              </a:rPr>
              <a:t/>
            </a:r>
            <a:br>
              <a:rPr lang="en-GB" altLang="en-US" sz="2200" b="0" dirty="0" smtClean="0">
                <a:latin typeface="Helvetica" pitchFamily="34" charset="0"/>
                <a:ea typeface="Calibri" pitchFamily="34" charset="0"/>
                <a:cs typeface="Calibri" pitchFamily="34" charset="0"/>
                <a:sym typeface="Wingdings" pitchFamily="2" charset="2"/>
              </a:rPr>
            </a:br>
            <a:r>
              <a:rPr lang="en-GB" altLang="en-US" sz="220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200" b="0" dirty="0" smtClean="0">
                <a:latin typeface="Helvetica" pitchFamily="34" charset="0"/>
                <a:ea typeface="Calibri" pitchFamily="34" charset="0"/>
                <a:cs typeface="Calibri" pitchFamily="34" charset="0"/>
                <a:sym typeface="Wingdings" pitchFamily="2" charset="2"/>
              </a:rPr>
              <a:t> </a:t>
            </a:r>
            <a:r>
              <a:rPr lang="en-GB" altLang="en-US" sz="2200" b="0" dirty="0">
                <a:latin typeface="Helvetica" pitchFamily="34" charset="0"/>
                <a:ea typeface="Calibri" pitchFamily="34" charset="0"/>
                <a:cs typeface="Calibri" pitchFamily="34" charset="0"/>
                <a:sym typeface="Wingdings" pitchFamily="2" charset="2"/>
              </a:rPr>
              <a:t>medical &amp; social service delivery</a:t>
            </a:r>
            <a:r>
              <a:rPr lang="en-GB" altLang="en-US" sz="2200" b="0" dirty="0">
                <a:solidFill>
                  <a:schemeClr val="tx1"/>
                </a:solidFill>
                <a:latin typeface="Helvetica" pitchFamily="34" charset="0"/>
                <a:ea typeface="Calibri" pitchFamily="34" charset="0"/>
                <a:cs typeface="Calibri" pitchFamily="34" charset="0"/>
                <a:sym typeface="Wingdings" pitchFamily="2" charset="2"/>
              </a:rPr>
              <a:t> – </a:t>
            </a:r>
            <a:r>
              <a:rPr lang="en-GB" altLang="en-US" sz="2200" b="0" dirty="0">
                <a:latin typeface="Helvetica" pitchFamily="34" charset="0"/>
                <a:ea typeface="Calibri" pitchFamily="34" charset="0"/>
                <a:cs typeface="Calibri" pitchFamily="34" charset="0"/>
                <a:sym typeface="Wingdings" pitchFamily="2" charset="2"/>
              </a:rPr>
              <a:t>data collection on persons not described in official statistics</a:t>
            </a:r>
            <a:r>
              <a:rPr lang="en-GB" altLang="en-US" sz="2200" b="0" dirty="0">
                <a:solidFill>
                  <a:schemeClr val="tx1"/>
                </a:solidFill>
                <a:latin typeface="Helvetica" pitchFamily="34" charset="0"/>
                <a:ea typeface="Calibri" pitchFamily="34" charset="0"/>
                <a:cs typeface="Calibri" pitchFamily="34" charset="0"/>
                <a:sym typeface="Wingdings" pitchFamily="2" charset="2"/>
              </a:rPr>
              <a:t> – </a:t>
            </a:r>
            <a:r>
              <a:rPr lang="en-GB" altLang="en-US" sz="2200" b="0" dirty="0">
                <a:latin typeface="Helvetica" pitchFamily="34" charset="0"/>
                <a:ea typeface="Calibri" pitchFamily="34" charset="0"/>
                <a:cs typeface="Calibri" pitchFamily="34" charset="0"/>
                <a:sym typeface="Wingdings" pitchFamily="2" charset="2"/>
              </a:rPr>
              <a:t>social change through empowerment &amp; </a:t>
            </a:r>
            <a:r>
              <a:rPr lang="en-GB" altLang="en-US" sz="2200" b="0" dirty="0" smtClean="0">
                <a:latin typeface="Helvetica" pitchFamily="34" charset="0"/>
                <a:ea typeface="Calibri" pitchFamily="34" charset="0"/>
                <a:cs typeface="Calibri" pitchFamily="34" charset="0"/>
                <a:sym typeface="Wingdings" pitchFamily="2" charset="2"/>
              </a:rPr>
              <a:t>advocacy</a:t>
            </a:r>
            <a:endParaRPr lang="en-US" altLang="en-US" sz="2200" b="0" dirty="0" smtClean="0">
              <a:solidFill>
                <a:schemeClr val="tx1"/>
              </a:solidFill>
              <a:latin typeface="Helvetica" pitchFamily="34" charset="0"/>
            </a:endParaRPr>
          </a:p>
        </p:txBody>
      </p:sp>
      <p:sp>
        <p:nvSpPr>
          <p:cNvPr id="3" name="Rectangle 10"/>
          <p:cNvSpPr txBox="1">
            <a:spLocks noChangeArrowheads="1"/>
          </p:cNvSpPr>
          <p:nvPr/>
        </p:nvSpPr>
        <p:spPr bwMode="auto">
          <a:xfrm>
            <a:off x="511674" y="1484784"/>
            <a:ext cx="822960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a:lstStyle>
          <a:p>
            <a:pPr eaLnBrk="1" hangingPunct="1"/>
            <a:r>
              <a:rPr lang="en-US" altLang="en-US" sz="2400" kern="0" dirty="0" smtClean="0">
                <a:solidFill>
                  <a:schemeClr val="accent2">
                    <a:lumMod val="60000"/>
                    <a:lumOff val="40000"/>
                  </a:schemeClr>
                </a:solidFill>
                <a:sym typeface="Wingdings" pitchFamily="2" charset="2"/>
              </a:rPr>
              <a:t>Doctors </a:t>
            </a:r>
            <a:r>
              <a:rPr lang="en-US" altLang="en-US" sz="2400" kern="0" dirty="0">
                <a:solidFill>
                  <a:schemeClr val="accent2">
                    <a:lumMod val="60000"/>
                    <a:lumOff val="40000"/>
                  </a:schemeClr>
                </a:solidFill>
                <a:sym typeface="Wingdings" pitchFamily="2" charset="2"/>
              </a:rPr>
              <a:t>of the World – who we </a:t>
            </a:r>
            <a:r>
              <a:rPr lang="en-US" altLang="en-US" sz="2400" kern="0" dirty="0" smtClean="0">
                <a:solidFill>
                  <a:schemeClr val="accent2">
                    <a:lumMod val="60000"/>
                    <a:lumOff val="40000"/>
                  </a:schemeClr>
                </a:solidFill>
                <a:sym typeface="Wingdings" pitchFamily="2" charset="2"/>
              </a:rPr>
              <a:t>are &amp; what we do</a:t>
            </a:r>
            <a:endParaRPr lang="fr-FR" kern="0" dirty="0" smtClean="0">
              <a:solidFill>
                <a:schemeClr val="accent2">
                  <a:lumMod val="60000"/>
                  <a:lumOff val="40000"/>
                </a:schemeClr>
              </a:solidFill>
            </a:endParaRPr>
          </a:p>
        </p:txBody>
      </p:sp>
    </p:spTree>
    <p:extLst>
      <p:ext uri="{BB962C8B-B14F-4D97-AF65-F5344CB8AC3E}">
        <p14:creationId xmlns:p14="http://schemas.microsoft.com/office/powerpoint/2010/main" xmlns="" val="4087625398"/>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79513" y="1844825"/>
            <a:ext cx="8640959" cy="4680519"/>
          </a:xfrm>
        </p:spPr>
        <p:txBody>
          <a:bodyPr/>
          <a:lstStyle/>
          <a:p>
            <a:pPr algn="l">
              <a:buClr>
                <a:srgbClr val="F6A100"/>
              </a:buClr>
            </a:pPr>
            <a:r>
              <a:rPr lang="en-US" altLang="en-US" sz="2200" b="0" dirty="0" smtClean="0">
                <a:solidFill>
                  <a:schemeClr val="tx1"/>
                </a:solidFill>
                <a:latin typeface="Helvetica" pitchFamily="34" charset="0"/>
              </a:rPr>
              <a:t>Access to healthcare for the most</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rPr>
              <a:t>vulnerable in a Europe in social crisis.</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rPr>
              <a:t>(May 2013)</a:t>
            </a:r>
            <a:r>
              <a:rPr lang="en-US" altLang="en-US" sz="2200" b="0" dirty="0">
                <a:solidFill>
                  <a:schemeClr val="tx1"/>
                </a:solidFill>
                <a:latin typeface="Helvetica" pitchFamily="34" charset="0"/>
              </a:rPr>
              <a:t/>
            </a:r>
            <a:br>
              <a:rPr lang="en-US" altLang="en-US" sz="2200" b="0" dirty="0">
                <a:solidFill>
                  <a:schemeClr val="tx1"/>
                </a:solidFill>
                <a:latin typeface="Helvetica" pitchFamily="34" charset="0"/>
              </a:rPr>
            </a:br>
            <a:r>
              <a:rPr lang="en-US" altLang="en-US" sz="2200" b="0" dirty="0" smtClean="0">
                <a:solidFill>
                  <a:schemeClr val="tx1"/>
                </a:solidFill>
                <a:latin typeface="Helvetica" pitchFamily="34" charset="0"/>
              </a:rPr>
              <a:t/>
            </a:r>
            <a:br>
              <a:rPr lang="en-US" altLang="en-US" sz="2200" b="0" dirty="0" smtClean="0">
                <a:solidFill>
                  <a:schemeClr val="tx1"/>
                </a:solidFill>
                <a:latin typeface="Helvetica" pitchFamily="34" charset="0"/>
              </a:rPr>
            </a:br>
            <a:r>
              <a:rPr lang="en-US" altLang="en-US" sz="2200" b="0" dirty="0">
                <a:solidFill>
                  <a:schemeClr val="tx1"/>
                </a:solidFill>
                <a:latin typeface="Helvetica" pitchFamily="34" charset="0"/>
              </a:rPr>
              <a:t/>
            </a:r>
            <a:br>
              <a:rPr lang="en-US" altLang="en-US" sz="2200" b="0" dirty="0">
                <a:solidFill>
                  <a:schemeClr val="tx1"/>
                </a:solidFill>
                <a:latin typeface="Helvetica" pitchFamily="34" charset="0"/>
              </a:rPr>
            </a:br>
            <a:r>
              <a:rPr lang="en-US" altLang="en-US" sz="1800" dirty="0" smtClean="0">
                <a:solidFill>
                  <a:srgbClr val="FFC000"/>
                </a:solidFill>
                <a:latin typeface="Helvetica" pitchFamily="34" charset="0"/>
                <a:sym typeface="Wingdings" panose="05000000000000000000" pitchFamily="2" charset="2"/>
              </a:rPr>
              <a:t></a:t>
            </a:r>
            <a:r>
              <a:rPr lang="en-US" altLang="en-US" sz="1800" b="0" dirty="0" smtClean="0">
                <a:solidFill>
                  <a:schemeClr val="tx1"/>
                </a:solidFill>
                <a:latin typeface="Helvetica" pitchFamily="34" charset="0"/>
                <a:sym typeface="Wingdings" panose="05000000000000000000" pitchFamily="2" charset="2"/>
              </a:rPr>
              <a:t> 29,400 consultations across 25</a:t>
            </a:r>
            <a:br>
              <a:rPr lang="en-US" altLang="en-US" sz="1800" b="0" dirty="0" smtClean="0">
                <a:solidFill>
                  <a:schemeClr val="tx1"/>
                </a:solidFill>
                <a:latin typeface="Helvetica" pitchFamily="34" charset="0"/>
                <a:sym typeface="Wingdings" panose="05000000000000000000" pitchFamily="2" charset="2"/>
              </a:rPr>
            </a:br>
            <a:r>
              <a:rPr lang="en-US" altLang="en-US" sz="1800" b="0" dirty="0" smtClean="0">
                <a:solidFill>
                  <a:schemeClr val="tx1"/>
                </a:solidFill>
                <a:latin typeface="Helvetica" pitchFamily="34" charset="0"/>
                <a:sym typeface="Wingdings" panose="05000000000000000000" pitchFamily="2" charset="2"/>
              </a:rPr>
              <a:t>cities in eight European countries</a:t>
            </a:r>
            <a:br>
              <a:rPr lang="en-US" altLang="en-US" sz="1800" b="0" dirty="0" smtClean="0">
                <a:solidFill>
                  <a:schemeClr val="tx1"/>
                </a:solidFill>
                <a:latin typeface="Helvetica" pitchFamily="34" charset="0"/>
                <a:sym typeface="Wingdings" panose="05000000000000000000" pitchFamily="2" charset="2"/>
              </a:rPr>
            </a:br>
            <a:r>
              <a:rPr lang="en-US" altLang="en-US" sz="1800" b="0" dirty="0" smtClean="0">
                <a:solidFill>
                  <a:schemeClr val="tx1"/>
                </a:solidFill>
                <a:latin typeface="Helvetica" pitchFamily="34" charset="0"/>
                <a:sym typeface="Wingdings" panose="05000000000000000000" pitchFamily="2" charset="2"/>
              </a:rPr>
              <a:t/>
            </a:r>
            <a:br>
              <a:rPr lang="en-US" altLang="en-US" sz="1800" b="0" dirty="0" smtClean="0">
                <a:solidFill>
                  <a:schemeClr val="tx1"/>
                </a:solidFill>
                <a:latin typeface="Helvetica" pitchFamily="34" charset="0"/>
                <a:sym typeface="Wingdings" panose="05000000000000000000" pitchFamily="2" charset="2"/>
              </a:rPr>
            </a:br>
            <a:r>
              <a:rPr lang="en-US" altLang="en-US" sz="1800" dirty="0" smtClean="0">
                <a:solidFill>
                  <a:srgbClr val="FFC000"/>
                </a:solidFill>
                <a:latin typeface="Helvetica" pitchFamily="34" charset="0"/>
                <a:sym typeface="Wingdings" panose="05000000000000000000" pitchFamily="2" charset="2"/>
              </a:rPr>
              <a:t></a:t>
            </a:r>
            <a:r>
              <a:rPr lang="en-US" altLang="en-US" sz="1800" b="0" dirty="0" smtClean="0">
                <a:solidFill>
                  <a:schemeClr val="tx1"/>
                </a:solidFill>
                <a:latin typeface="Helvetica" pitchFamily="34" charset="0"/>
                <a:sym typeface="Wingdings" panose="05000000000000000000" pitchFamily="2" charset="2"/>
              </a:rPr>
              <a:t> Among  the children seen, on average only 50% had been vaccinated against tetanus.</a:t>
            </a:r>
            <a:br>
              <a:rPr lang="en-US" altLang="en-US" sz="1800" b="0" dirty="0" smtClean="0">
                <a:solidFill>
                  <a:schemeClr val="tx1"/>
                </a:solidFill>
                <a:latin typeface="Helvetica" pitchFamily="34" charset="0"/>
                <a:sym typeface="Wingdings" panose="05000000000000000000" pitchFamily="2" charset="2"/>
              </a:rPr>
            </a:br>
            <a:r>
              <a:rPr lang="en-US" altLang="en-US" sz="1800" b="0" dirty="0" smtClean="0">
                <a:solidFill>
                  <a:schemeClr val="tx1"/>
                </a:solidFill>
                <a:latin typeface="Helvetica" pitchFamily="34" charset="0"/>
                <a:sym typeface="Wingdings" panose="05000000000000000000" pitchFamily="2" charset="2"/>
              </a:rPr>
              <a:t/>
            </a:r>
            <a:br>
              <a:rPr lang="en-US" altLang="en-US" sz="1800" b="0" dirty="0" smtClean="0">
                <a:solidFill>
                  <a:schemeClr val="tx1"/>
                </a:solidFill>
                <a:latin typeface="Helvetica" pitchFamily="34" charset="0"/>
                <a:sym typeface="Wingdings" panose="05000000000000000000" pitchFamily="2" charset="2"/>
              </a:rPr>
            </a:br>
            <a:r>
              <a:rPr lang="en-US" altLang="en-US" sz="1800" b="0" dirty="0" smtClean="0">
                <a:solidFill>
                  <a:srgbClr val="FFC000"/>
                </a:solidFill>
                <a:latin typeface="Helvetica" pitchFamily="34" charset="0"/>
                <a:sym typeface="Wingdings" panose="05000000000000000000" pitchFamily="2" charset="2"/>
              </a:rPr>
              <a:t></a:t>
            </a:r>
            <a:r>
              <a:rPr lang="en-US" altLang="en-US" sz="1800" b="0" dirty="0" smtClean="0">
                <a:solidFill>
                  <a:schemeClr val="tx1"/>
                </a:solidFill>
                <a:latin typeface="Helvetica" pitchFamily="34" charset="0"/>
                <a:sym typeface="Wingdings" panose="05000000000000000000" pitchFamily="2" charset="2"/>
              </a:rPr>
              <a:t> On average, 70% had not been vaccinated, or did not know whether they had been vaccinated, against </a:t>
            </a:r>
            <a:r>
              <a:rPr lang="en-US" altLang="en-US" sz="1800" b="0" dirty="0" err="1" smtClean="0">
                <a:solidFill>
                  <a:schemeClr val="tx1"/>
                </a:solidFill>
                <a:latin typeface="Helvetica" pitchFamily="34" charset="0"/>
                <a:sym typeface="Wingdings" panose="05000000000000000000" pitchFamily="2" charset="2"/>
              </a:rPr>
              <a:t>hep</a:t>
            </a:r>
            <a:r>
              <a:rPr lang="en-US" altLang="en-US" sz="1800" b="0" dirty="0" smtClean="0">
                <a:solidFill>
                  <a:schemeClr val="tx1"/>
                </a:solidFill>
                <a:latin typeface="Helvetica" pitchFamily="34" charset="0"/>
                <a:sym typeface="Wingdings" panose="05000000000000000000" pitchFamily="2" charset="2"/>
              </a:rPr>
              <a:t> B, measles and pertussis (</a:t>
            </a:r>
            <a:r>
              <a:rPr lang="en-US" altLang="en-US" sz="1800" b="0" dirty="0" err="1" smtClean="0">
                <a:solidFill>
                  <a:schemeClr val="tx1"/>
                </a:solidFill>
                <a:latin typeface="Helvetica" pitchFamily="34" charset="0"/>
                <a:sym typeface="Wingdings" panose="05000000000000000000" pitchFamily="2" charset="2"/>
              </a:rPr>
              <a:t>wooping</a:t>
            </a:r>
            <a:r>
              <a:rPr lang="en-US" altLang="en-US" sz="1800" b="0" dirty="0" smtClean="0">
                <a:solidFill>
                  <a:schemeClr val="tx1"/>
                </a:solidFill>
                <a:latin typeface="Helvetica" pitchFamily="34" charset="0"/>
                <a:sym typeface="Wingdings" panose="05000000000000000000" pitchFamily="2" charset="2"/>
              </a:rPr>
              <a:t> cough).</a:t>
            </a:r>
            <a:endParaRPr lang="en-US" altLang="en-US" sz="1800" b="0" dirty="0" smtClean="0">
              <a:solidFill>
                <a:schemeClr val="tx1"/>
              </a:solidFill>
              <a:latin typeface="Helvetica" pitchFamily="34" charset="0"/>
            </a:endParaRPr>
          </a:p>
        </p:txBody>
      </p:sp>
      <p:sp>
        <p:nvSpPr>
          <p:cNvPr id="3" name="Rectangle 10"/>
          <p:cNvSpPr txBox="1">
            <a:spLocks noChangeArrowheads="1"/>
          </p:cNvSpPr>
          <p:nvPr/>
        </p:nvSpPr>
        <p:spPr bwMode="auto">
          <a:xfrm>
            <a:off x="511674" y="1484784"/>
            <a:ext cx="822960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a:lstStyle>
          <a:p>
            <a:pPr eaLnBrk="1" hangingPunct="1"/>
            <a:r>
              <a:rPr lang="en-US" altLang="en-US" sz="2400" kern="0" dirty="0" smtClean="0">
                <a:solidFill>
                  <a:schemeClr val="accent2">
                    <a:lumMod val="60000"/>
                    <a:lumOff val="40000"/>
                  </a:schemeClr>
                </a:solidFill>
                <a:sym typeface="Wingdings" pitchFamily="2" charset="2"/>
              </a:rPr>
              <a:t>Impact </a:t>
            </a:r>
            <a:r>
              <a:rPr lang="en-US" altLang="en-US" sz="2400" kern="0" dirty="0">
                <a:solidFill>
                  <a:schemeClr val="accent2">
                    <a:lumMod val="60000"/>
                    <a:lumOff val="40000"/>
                  </a:schemeClr>
                </a:solidFill>
                <a:sym typeface="Wingdings" pitchFamily="2" charset="2"/>
              </a:rPr>
              <a:t>of the </a:t>
            </a:r>
            <a:r>
              <a:rPr lang="en-US" altLang="en-US" sz="2400" kern="0" dirty="0" smtClean="0">
                <a:solidFill>
                  <a:schemeClr val="accent2">
                    <a:lumMod val="60000"/>
                    <a:lumOff val="40000"/>
                  </a:schemeClr>
                </a:solidFill>
                <a:sym typeface="Wingdings" pitchFamily="2" charset="2"/>
              </a:rPr>
              <a:t>crisis on access to medicines</a:t>
            </a:r>
            <a:endParaRPr lang="fr-FR" kern="0" dirty="0" smtClean="0">
              <a:solidFill>
                <a:schemeClr val="accent2">
                  <a:lumMod val="60000"/>
                  <a:lumOff val="40000"/>
                </a:schemeClr>
              </a:solidFill>
            </a:endParaRPr>
          </a:p>
        </p:txBody>
      </p:sp>
      <p:pic>
        <p:nvPicPr>
          <p:cNvPr id="2" name="Image 1"/>
          <p:cNvPicPr>
            <a:picLocks noChangeAspect="1"/>
          </p:cNvPicPr>
          <p:nvPr/>
        </p:nvPicPr>
        <p:blipFill>
          <a:blip r:embed="rId3" cstate="print"/>
          <a:stretch>
            <a:fillRect/>
          </a:stretch>
        </p:blipFill>
        <p:spPr>
          <a:xfrm>
            <a:off x="5142055" y="2060848"/>
            <a:ext cx="3566469" cy="2377646"/>
          </a:xfrm>
          <a:prstGeom prst="rect">
            <a:avLst/>
          </a:prstGeom>
        </p:spPr>
      </p:pic>
      <p:sp>
        <p:nvSpPr>
          <p:cNvPr id="5" name="ZoneTexte 4"/>
          <p:cNvSpPr txBox="1"/>
          <p:nvPr/>
        </p:nvSpPr>
        <p:spPr>
          <a:xfrm>
            <a:off x="7245636" y="4161495"/>
            <a:ext cx="1558118" cy="276999"/>
          </a:xfrm>
          <a:prstGeom prst="rect">
            <a:avLst/>
          </a:prstGeom>
          <a:noFill/>
        </p:spPr>
        <p:txBody>
          <a:bodyPr wrap="square" rtlCol="0">
            <a:spAutoFit/>
          </a:bodyPr>
          <a:lstStyle/>
          <a:p>
            <a:r>
              <a:rPr lang="fr-BE" sz="1200" dirty="0" smtClean="0"/>
              <a:t>© </a:t>
            </a:r>
            <a:r>
              <a:rPr lang="fr-BE" sz="1200" dirty="0" err="1" smtClean="0"/>
              <a:t>Giorgos</a:t>
            </a:r>
            <a:r>
              <a:rPr lang="fr-BE" sz="1200" dirty="0" smtClean="0"/>
              <a:t> </a:t>
            </a:r>
            <a:r>
              <a:rPr lang="fr-BE" sz="1200" dirty="0" err="1" smtClean="0"/>
              <a:t>Moutafis</a:t>
            </a:r>
            <a:endParaRPr lang="fr-BE" sz="1200" dirty="0"/>
          </a:p>
        </p:txBody>
      </p:sp>
    </p:spTree>
    <p:extLst>
      <p:ext uri="{BB962C8B-B14F-4D97-AF65-F5344CB8AC3E}">
        <p14:creationId xmlns:p14="http://schemas.microsoft.com/office/powerpoint/2010/main" xmlns="" val="4168904884"/>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79513" y="1988840"/>
            <a:ext cx="8712967" cy="4392488"/>
          </a:xfrm>
        </p:spPr>
        <p:txBody>
          <a:bodyPr/>
          <a:lstStyle/>
          <a:p>
            <a:pPr algn="l">
              <a:buClr>
                <a:srgbClr val="F6A100"/>
              </a:buClr>
            </a:pPr>
            <a:r>
              <a:rPr lang="en-US" altLang="en-US" sz="2200" dirty="0" smtClean="0">
                <a:solidFill>
                  <a:schemeClr val="tx1"/>
                </a:solidFill>
                <a:latin typeface="Helvetica" pitchFamily="34" charset="0"/>
              </a:rPr>
              <a:t>No access to </a:t>
            </a:r>
            <a:r>
              <a:rPr lang="en-US" altLang="en-US" sz="2200" dirty="0">
                <a:solidFill>
                  <a:schemeClr val="tx1"/>
                </a:solidFill>
                <a:latin typeface="Helvetica" pitchFamily="34" charset="0"/>
              </a:rPr>
              <a:t>basic </a:t>
            </a:r>
            <a:r>
              <a:rPr lang="en-US" altLang="en-US" sz="2200" dirty="0" smtClean="0">
                <a:solidFill>
                  <a:schemeClr val="tx1"/>
                </a:solidFill>
                <a:latin typeface="Helvetica" pitchFamily="34" charset="0"/>
              </a:rPr>
              <a:t>vaccines (tetanus, HBV, MMR, pertussis)</a:t>
            </a:r>
            <a:br>
              <a:rPr lang="en-US" altLang="en-US" sz="2200" dirty="0" smtClean="0">
                <a:solidFill>
                  <a:schemeClr val="tx1"/>
                </a:solidFill>
                <a:latin typeface="Helvetica" pitchFamily="34" charset="0"/>
              </a:rPr>
            </a:br>
            <a:r>
              <a:rPr lang="en-US" altLang="en-US" sz="2200" dirty="0" smtClean="0">
                <a:solidFill>
                  <a:schemeClr val="tx1"/>
                </a:solidFill>
                <a:latin typeface="Helvetica" pitchFamily="34" charset="0"/>
              </a:rPr>
              <a:t>MdM vaccinated 9,000 </a:t>
            </a:r>
            <a:r>
              <a:rPr lang="en-US" altLang="en-US" sz="2200" dirty="0">
                <a:solidFill>
                  <a:schemeClr val="tx1"/>
                </a:solidFill>
                <a:latin typeface="Helvetica" pitchFamily="34" charset="0"/>
              </a:rPr>
              <a:t>children </a:t>
            </a:r>
            <a:r>
              <a:rPr lang="en-US" altLang="en-US" sz="2200" dirty="0" smtClean="0">
                <a:solidFill>
                  <a:schemeClr val="tx1"/>
                </a:solidFill>
                <a:latin typeface="Helvetica" pitchFamily="34" charset="0"/>
              </a:rPr>
              <a:t>in </a:t>
            </a:r>
            <a:r>
              <a:rPr lang="en-US" altLang="en-US" sz="2200" dirty="0">
                <a:solidFill>
                  <a:schemeClr val="tx1"/>
                </a:solidFill>
                <a:latin typeface="Helvetica" pitchFamily="34" charset="0"/>
              </a:rPr>
              <a:t>2013</a:t>
            </a:r>
            <a:r>
              <a:rPr lang="en-US" altLang="en-US" sz="2200" b="0" dirty="0" smtClean="0">
                <a:solidFill>
                  <a:schemeClr val="tx1"/>
                </a:solidFill>
                <a:latin typeface="Helvetica" pitchFamily="34" charset="0"/>
              </a:rPr>
              <a:t/>
            </a:r>
            <a:br>
              <a:rPr lang="en-US" altLang="en-US" sz="2200" b="0" dirty="0" smtClean="0">
                <a:solidFill>
                  <a:schemeClr val="tx1"/>
                </a:solidFill>
                <a:latin typeface="Helvetica" pitchFamily="34" charset="0"/>
              </a:rPr>
            </a:br>
            <a:r>
              <a:rPr lang="en-US" altLang="en-US" sz="2200" b="0" dirty="0">
                <a:solidFill>
                  <a:schemeClr val="tx1"/>
                </a:solidFill>
                <a:latin typeface="Helvetica" pitchFamily="34" charset="0"/>
              </a:rPr>
              <a:t/>
            </a:r>
            <a:br>
              <a:rPr lang="en-US" altLang="en-US" sz="2200" b="0" dirty="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Massive decreases in public health expenditure</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Understaffing in healthcare facilities, in peripheral regions but also in Athens</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Regular stock-outs</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Increase in user charges for medication, including for diabetes, coronary heart disease, cancer…</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Still close to 3 million people who lost their healthcare coverage</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Health voucher system not yet effective</a:t>
            </a:r>
            <a:br>
              <a:rPr lang="en-US" altLang="en-US" sz="2200" b="0" dirty="0" smtClean="0">
                <a:solidFill>
                  <a:schemeClr val="tx1"/>
                </a:solidFill>
                <a:latin typeface="Helvetica" pitchFamily="34" charset="0"/>
              </a:rPr>
            </a:br>
            <a:r>
              <a:rPr lang="en-US" altLang="en-US" sz="2200" b="0" dirty="0" smtClean="0">
                <a:solidFill>
                  <a:schemeClr val="tx1"/>
                </a:solidFill>
                <a:latin typeface="Helvetica" pitchFamily="34" charset="0"/>
                <a:sym typeface="Wingdings" panose="05000000000000000000" pitchFamily="2" charset="2"/>
              </a:rPr>
              <a:t> </a:t>
            </a:r>
            <a:r>
              <a:rPr lang="en-US" altLang="en-US" sz="2200" b="0" dirty="0" smtClean="0">
                <a:solidFill>
                  <a:schemeClr val="tx1"/>
                </a:solidFill>
                <a:latin typeface="Helvetica" pitchFamily="34" charset="0"/>
              </a:rPr>
              <a:t>1,200€ to fully vaccinate a child when uninsured…</a:t>
            </a:r>
          </a:p>
        </p:txBody>
      </p:sp>
      <p:sp>
        <p:nvSpPr>
          <p:cNvPr id="3" name="Rectangle 10"/>
          <p:cNvSpPr txBox="1">
            <a:spLocks noChangeArrowheads="1"/>
          </p:cNvSpPr>
          <p:nvPr/>
        </p:nvSpPr>
        <p:spPr bwMode="auto">
          <a:xfrm>
            <a:off x="511674" y="1484784"/>
            <a:ext cx="822960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a:lstStyle>
          <a:p>
            <a:pPr eaLnBrk="1" hangingPunct="1"/>
            <a:r>
              <a:rPr lang="en-US" altLang="en-US" sz="2400" kern="0" dirty="0" smtClean="0">
                <a:solidFill>
                  <a:schemeClr val="accent2">
                    <a:lumMod val="60000"/>
                    <a:lumOff val="40000"/>
                  </a:schemeClr>
                </a:solidFill>
                <a:sym typeface="Wingdings" pitchFamily="2" charset="2"/>
              </a:rPr>
              <a:t>Impact </a:t>
            </a:r>
            <a:r>
              <a:rPr lang="en-US" altLang="en-US" sz="2400" kern="0" dirty="0">
                <a:solidFill>
                  <a:schemeClr val="accent2">
                    <a:lumMod val="60000"/>
                    <a:lumOff val="40000"/>
                  </a:schemeClr>
                </a:solidFill>
                <a:sym typeface="Wingdings" pitchFamily="2" charset="2"/>
              </a:rPr>
              <a:t>of the </a:t>
            </a:r>
            <a:r>
              <a:rPr lang="en-US" altLang="en-US" sz="2400" kern="0" dirty="0" smtClean="0">
                <a:solidFill>
                  <a:schemeClr val="accent2">
                    <a:lumMod val="60000"/>
                    <a:lumOff val="40000"/>
                  </a:schemeClr>
                </a:solidFill>
                <a:sym typeface="Wingdings" pitchFamily="2" charset="2"/>
              </a:rPr>
              <a:t>‘crisis’ – The example of Greece</a:t>
            </a:r>
            <a:endParaRPr lang="fr-FR" kern="0" dirty="0" smtClean="0">
              <a:solidFill>
                <a:schemeClr val="accent2">
                  <a:lumMod val="60000"/>
                  <a:lumOff val="40000"/>
                </a:schemeClr>
              </a:solidFill>
            </a:endParaRPr>
          </a:p>
        </p:txBody>
      </p:sp>
    </p:spTree>
    <p:extLst>
      <p:ext uri="{BB962C8B-B14F-4D97-AF65-F5344CB8AC3E}">
        <p14:creationId xmlns:p14="http://schemas.microsoft.com/office/powerpoint/2010/main" xmlns="" val="3818538887"/>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3120048" y="2276872"/>
            <a:ext cx="5845259" cy="4320480"/>
          </a:xfrm>
        </p:spPr>
        <p:txBody>
          <a:bodyPr/>
          <a:lstStyle/>
          <a:p>
            <a:pPr algn="l">
              <a:buClr>
                <a:srgbClr val="F6A100"/>
              </a:buClr>
            </a:pP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People who use drugs – and specifically who inject drugs – bear by far the heaviest burden of Hepatitis C (HCV);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a:solidFill>
                  <a:srgbClr val="FFC000"/>
                </a:solidFill>
                <a:latin typeface="Helvetica" pitchFamily="34" charset="0"/>
                <a:ea typeface="Calibri" pitchFamily="34" charset="0"/>
                <a:cs typeface="Calibri" pitchFamily="34" charset="0"/>
                <a:sym typeface="Wingdings" panose="05000000000000000000" pitchFamily="2" charset="2"/>
              </a:rPr>
              <a:t></a:t>
            </a:r>
            <a:r>
              <a:rPr lang="en-GB" altLang="en-US" sz="2000" b="0" dirty="0">
                <a:solidFill>
                  <a:schemeClr val="tx1"/>
                </a:solidFill>
                <a:latin typeface="Helvetica" pitchFamily="34" charset="0"/>
                <a:ea typeface="Calibri" pitchFamily="34" charset="0"/>
                <a:cs typeface="Calibri" pitchFamily="34" charset="0"/>
                <a:sym typeface="Wingdings" panose="05000000000000000000" pitchFamily="2" charset="2"/>
              </a:rPr>
              <a:t> 90% of new infections result from lack of access to sterile injecting equipment </a:t>
            </a:r>
            <a:r>
              <a:rPr lang="en-GB" altLang="en-US" sz="2000" b="0" dirty="0" smtClean="0">
                <a:solidFill>
                  <a:schemeClr val="tx1"/>
                </a:solidFill>
                <a:latin typeface="Helvetica" pitchFamily="34" charset="0"/>
                <a:ea typeface="Calibri" pitchFamily="34" charset="0"/>
                <a:cs typeface="Calibri" pitchFamily="34" charset="0"/>
                <a:sym typeface="Wingdings" panose="05000000000000000000" pitchFamily="2" charset="2"/>
              </a:rPr>
              <a:t/>
            </a:r>
            <a:br>
              <a:rPr lang="en-GB" altLang="en-US" sz="2000" b="0" dirty="0" smtClean="0">
                <a:solidFill>
                  <a:schemeClr val="tx1"/>
                </a:solidFill>
                <a:latin typeface="Helvetica" pitchFamily="34" charset="0"/>
                <a:ea typeface="Calibri" pitchFamily="34" charset="0"/>
                <a:cs typeface="Calibri" pitchFamily="34" charset="0"/>
                <a:sym typeface="Wingdings" panose="05000000000000000000" pitchFamily="2" charset="2"/>
              </a:rPr>
            </a:b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US" altLang="fr-FR" sz="2000" b="0" dirty="0" smtClean="0">
                <a:solidFill>
                  <a:schemeClr val="tx1"/>
                </a:solidFill>
                <a:latin typeface="Helvetica" panose="020B0604020202020204" pitchFamily="34" charset="0"/>
                <a:cs typeface="Helvetica" panose="020B0604020202020204" pitchFamily="34" charset="0"/>
              </a:rPr>
              <a:t>67</a:t>
            </a:r>
            <a:r>
              <a:rPr lang="en-US" altLang="fr-FR" sz="2000" b="0" dirty="0">
                <a:solidFill>
                  <a:schemeClr val="tx1"/>
                </a:solidFill>
                <a:latin typeface="Helvetica" panose="020B0604020202020204" pitchFamily="34" charset="0"/>
                <a:cs typeface="Helvetica" panose="020B0604020202020204" pitchFamily="34" charset="0"/>
              </a:rPr>
              <a:t>% of the estimated 16 million people who inject drugs globally have been infected by HCV</a:t>
            </a:r>
            <a:r>
              <a:rPr lang="en-US" altLang="fr-FR" sz="2000" dirty="0"/>
              <a:t/>
            </a:r>
            <a:br>
              <a:rPr lang="en-US" altLang="fr-FR" sz="2000" dirty="0"/>
            </a:b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a:solidFill>
                  <a:schemeClr val="tx1"/>
                </a:solidFill>
                <a:latin typeface="Helvetica" pitchFamily="34" charset="0"/>
                <a:ea typeface="Calibri" pitchFamily="34" charset="0"/>
                <a:cs typeface="Calibri" pitchFamily="34" charset="0"/>
                <a:sym typeface="Wingdings" pitchFamily="2" charset="2"/>
              </a:rPr>
              <a:t>MdM estimates that around 2 million people who inject drugs globally need treatment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immediately</a:t>
            </a:r>
            <a:r>
              <a:rPr lang="en-GB" altLang="en-US" sz="2000" b="0" dirty="0" smtClean="0">
                <a:solidFill>
                  <a:srgbClr val="00B050"/>
                </a:solidFill>
                <a:latin typeface="Helvetica" pitchFamily="34" charset="0"/>
                <a:ea typeface="Calibri" pitchFamily="34" charset="0"/>
                <a:cs typeface="Calibri" pitchFamily="34" charset="0"/>
                <a:sym typeface="Wingdings" pitchFamily="2" charset="2"/>
              </a:rPr>
              <a:t/>
            </a:r>
            <a:br>
              <a:rPr lang="en-GB" altLang="en-US" sz="2000" b="0" dirty="0" smtClean="0">
                <a:solidFill>
                  <a:srgbClr val="00B050"/>
                </a:solidFill>
                <a:latin typeface="Helvetica" pitchFamily="34" charset="0"/>
                <a:ea typeface="Calibri" pitchFamily="34" charset="0"/>
                <a:cs typeface="Calibri" pitchFamily="34" charset="0"/>
                <a:sym typeface="Wingdings" pitchFamily="2" charset="2"/>
              </a:rPr>
            </a:br>
            <a:r>
              <a:rPr lang="en-US" altLang="en-US" sz="2000" dirty="0" smtClean="0">
                <a:solidFill>
                  <a:srgbClr val="FFC000"/>
                </a:solidFill>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US" altLang="fr-FR" sz="2000" b="0" dirty="0" smtClean="0">
                <a:solidFill>
                  <a:schemeClr val="tx1"/>
                </a:solidFill>
                <a:latin typeface="Helvetica" panose="020B0604020202020204" pitchFamily="34" charset="0"/>
                <a:cs typeface="Helvetica" panose="020B0604020202020204" pitchFamily="34" charset="0"/>
              </a:rPr>
              <a:t>In </a:t>
            </a:r>
            <a:r>
              <a:rPr lang="en-US" altLang="fr-FR" sz="2000" b="0" dirty="0">
                <a:solidFill>
                  <a:schemeClr val="tx1"/>
                </a:solidFill>
                <a:latin typeface="Helvetica" panose="020B0604020202020204" pitchFamily="34" charset="0"/>
                <a:cs typeface="Helvetica" panose="020B0604020202020204" pitchFamily="34" charset="0"/>
              </a:rPr>
              <a:t>high-income countries, the annual HCV treatment uptake of people who inject drugs remains very low, at around </a:t>
            </a:r>
            <a:r>
              <a:rPr lang="en-US" altLang="fr-FR" sz="2000" b="0" dirty="0" smtClean="0">
                <a:solidFill>
                  <a:schemeClr val="tx1"/>
                </a:solidFill>
                <a:latin typeface="Helvetica" panose="020B0604020202020204" pitchFamily="34" charset="0"/>
                <a:cs typeface="Helvetica" panose="020B0604020202020204" pitchFamily="34" charset="0"/>
              </a:rPr>
              <a:t>1 or 2 %.</a:t>
            </a:r>
            <a:r>
              <a:rPr lang="en-US" altLang="fr-FR" sz="2000" baseline="30000" dirty="0">
                <a:latin typeface="Calibri" pitchFamily="34" charset="0"/>
              </a:rPr>
              <a:t/>
            </a:r>
            <a:br>
              <a:rPr lang="en-US" altLang="fr-FR" sz="2000" baseline="30000" dirty="0">
                <a:latin typeface="Calibri" pitchFamily="34" charset="0"/>
              </a:rPr>
            </a:br>
            <a:r>
              <a:rPr lang="en-GB" altLang="en-US" sz="2000" b="0" dirty="0">
                <a:solidFill>
                  <a:schemeClr val="tx1"/>
                </a:solidFill>
                <a:latin typeface="Helvetica" pitchFamily="34" charset="0"/>
                <a:ea typeface="Calibri" pitchFamily="34" charset="0"/>
                <a:cs typeface="Calibri" pitchFamily="34" charset="0"/>
                <a:sym typeface="Wingdings" pitchFamily="2" charset="2"/>
              </a:rPr>
              <a:t/>
            </a:r>
            <a:br>
              <a:rPr lang="en-GB" altLang="en-US" sz="2000" b="0" dirty="0">
                <a:solidFill>
                  <a:schemeClr val="tx1"/>
                </a:solidFill>
                <a:latin typeface="Helvetica" pitchFamily="34" charset="0"/>
                <a:ea typeface="Calibri" pitchFamily="34" charset="0"/>
                <a:cs typeface="Calibri" pitchFamily="34" charset="0"/>
                <a:sym typeface="Wingdings" pitchFamily="2" charset="2"/>
              </a:rPr>
            </a:br>
            <a:endParaRPr lang="en-US" altLang="en-US" sz="2000" dirty="0" smtClean="0">
              <a:solidFill>
                <a:schemeClr val="tx1"/>
              </a:solidFill>
            </a:endParaRPr>
          </a:p>
        </p:txBody>
      </p:sp>
      <p:sp>
        <p:nvSpPr>
          <p:cNvPr id="3" name="Rectangle 10"/>
          <p:cNvSpPr txBox="1">
            <a:spLocks noChangeArrowheads="1"/>
          </p:cNvSpPr>
          <p:nvPr/>
        </p:nvSpPr>
        <p:spPr bwMode="auto">
          <a:xfrm>
            <a:off x="511674" y="1484784"/>
            <a:ext cx="822960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a:lstStyle>
          <a:p>
            <a:pPr eaLnBrk="1" hangingPunct="1"/>
            <a:endParaRPr lang="fr-FR" sz="2400" kern="0" dirty="0">
              <a:solidFill>
                <a:schemeClr val="accent2">
                  <a:lumMod val="60000"/>
                  <a:lumOff val="40000"/>
                </a:schemeClr>
              </a:solidFill>
            </a:endParaRPr>
          </a:p>
        </p:txBody>
      </p:sp>
      <p:pic>
        <p:nvPicPr>
          <p:cNvPr id="5" name="Picture 3" descr="C:\Users\chloe.forette\Desktop\NOBODYLEFTBEHIND_pp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332656"/>
            <a:ext cx="4961996" cy="1761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2" descr="badge rectangle_light.jpg"/>
          <p:cNvPicPr>
            <a:picLocks noChangeAspect="1"/>
          </p:cNvPicPr>
          <p:nvPr/>
        </p:nvPicPr>
        <p:blipFill>
          <a:blip r:embed="rId4" cstate="print">
            <a:extLst>
              <a:ext uri="{28A0092B-C50C-407E-A947-70E740481C1C}">
                <a14:useLocalDpi xmlns:a14="http://schemas.microsoft.com/office/drawing/2010/main" xmlns="" val="0"/>
              </a:ext>
            </a:extLst>
          </a:blip>
          <a:srcRect t="4747" b="3307"/>
          <a:stretch>
            <a:fillRect/>
          </a:stretch>
        </p:blipFill>
        <p:spPr bwMode="auto">
          <a:xfrm>
            <a:off x="279400" y="2308225"/>
            <a:ext cx="2673350" cy="371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8326280"/>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2952750" y="1700808"/>
            <a:ext cx="6012557" cy="4896544"/>
          </a:xfrm>
        </p:spPr>
        <p:txBody>
          <a:bodyPr/>
          <a:lstStyle/>
          <a:p>
            <a:pPr algn="l">
              <a:buClr>
                <a:srgbClr val="F6A100"/>
              </a:buClr>
            </a:pPr>
            <a:r>
              <a:rPr lang="en-US" altLang="en-US" sz="2000" dirty="0" smtClean="0">
                <a:solidFill>
                  <a:srgbClr val="FFC000"/>
                </a:solidFill>
                <a:latin typeface="Helvetica" pitchFamily="34" charset="0"/>
                <a:sym typeface="Wingdings" pitchFamily="2" charset="2"/>
              </a:rPr>
              <a:t></a:t>
            </a:r>
            <a:r>
              <a:rPr lang="en-US" altLang="en-US" sz="2000" b="0" dirty="0" smtClean="0">
                <a:solidFill>
                  <a:srgbClr val="FFC000"/>
                </a:solidFill>
                <a:latin typeface="Helvetica" pitchFamily="34" charset="0"/>
                <a:sym typeface="Wingdings" pitchFamily="2" charset="2"/>
              </a:rPr>
              <a:t> </a:t>
            </a:r>
            <a:r>
              <a:rPr lang="en-US" sz="2000" b="0" dirty="0" smtClean="0">
                <a:solidFill>
                  <a:schemeClr val="tx1"/>
                </a:solidFill>
                <a:latin typeface="Helvetica" pitchFamily="34" charset="0"/>
              </a:rPr>
              <a:t>In high-income countries, only 1 to 2% of PWID access HCV treatment, because of s</a:t>
            </a:r>
            <a:r>
              <a:rPr lang="en-US" sz="2000" b="0" dirty="0" smtClean="0">
                <a:solidFill>
                  <a:schemeClr val="tx1"/>
                </a:solidFill>
                <a:latin typeface="Helvetica" pitchFamily="34" charset="0"/>
                <a:sym typeface="Wingdings" panose="05000000000000000000" pitchFamily="2" charset="2"/>
              </a:rPr>
              <a:t>tigma, criminalization, but also because of exorbitant treatment prices, especially for new Direct-Acting Antiviral Agents (DAA)</a:t>
            </a:r>
            <a:br>
              <a:rPr lang="en-US" sz="2000" b="0" dirty="0" smtClean="0">
                <a:solidFill>
                  <a:schemeClr val="tx1"/>
                </a:solidFill>
                <a:latin typeface="Helvetica" pitchFamily="34" charset="0"/>
                <a:sym typeface="Wingdings" panose="05000000000000000000" pitchFamily="2" charset="2"/>
              </a:rPr>
            </a:br>
            <a:r>
              <a:rPr lang="en-US" sz="2000" b="0" dirty="0" smtClean="0">
                <a:solidFill>
                  <a:schemeClr val="tx1"/>
                </a:solidFill>
                <a:latin typeface="Helvetica" pitchFamily="34" charset="0"/>
                <a:sym typeface="Wingdings" panose="05000000000000000000" pitchFamily="2" charset="2"/>
              </a:rPr>
              <a:t/>
            </a:r>
            <a:br>
              <a:rPr lang="en-US" sz="2000" b="0" dirty="0" smtClean="0">
                <a:solidFill>
                  <a:schemeClr val="tx1"/>
                </a:solidFill>
                <a:latin typeface="Helvetica" pitchFamily="34" charset="0"/>
                <a:sym typeface="Wingdings" panose="05000000000000000000" pitchFamily="2" charset="2"/>
              </a:rPr>
            </a:br>
            <a:r>
              <a:rPr lang="en-US" sz="2000" b="0" dirty="0">
                <a:solidFill>
                  <a:schemeClr val="tx1"/>
                </a:solidFill>
                <a:latin typeface="Helvetica" pitchFamily="34" charset="0"/>
                <a:sym typeface="Wingdings" panose="05000000000000000000" pitchFamily="2" charset="2"/>
              </a:rPr>
              <a:t>Sofosbuvir (by Gilead) </a:t>
            </a:r>
            <a:r>
              <a:rPr lang="en-US" sz="2000" b="0" dirty="0" smtClean="0">
                <a:solidFill>
                  <a:schemeClr val="tx1"/>
                </a:solidFill>
                <a:latin typeface="Helvetica" pitchFamily="34" charset="0"/>
                <a:sym typeface="Wingdings" panose="05000000000000000000" pitchFamily="2" charset="2"/>
              </a:rPr>
              <a:t/>
            </a:r>
            <a:br>
              <a:rPr lang="en-US" sz="2000" b="0" dirty="0" smtClean="0">
                <a:solidFill>
                  <a:schemeClr val="tx1"/>
                </a:solidFill>
                <a:latin typeface="Helvetica" pitchFamily="34" charset="0"/>
                <a:sym typeface="Wingdings" panose="05000000000000000000" pitchFamily="2" charset="2"/>
              </a:rPr>
            </a:br>
            <a:r>
              <a:rPr lang="en-US" sz="2000" b="0" dirty="0" smtClean="0">
                <a:solidFill>
                  <a:schemeClr val="tx1"/>
                </a:solidFill>
                <a:latin typeface="Helvetica" pitchFamily="34" charset="0"/>
                <a:sym typeface="Wingdings" panose="05000000000000000000" pitchFamily="2" charset="2"/>
              </a:rPr>
              <a:t>US: 84,000$ for a 12-week treatment</a:t>
            </a:r>
            <a:br>
              <a:rPr lang="en-US" sz="2000" b="0" dirty="0" smtClean="0">
                <a:solidFill>
                  <a:schemeClr val="tx1"/>
                </a:solidFill>
                <a:latin typeface="Helvetica" pitchFamily="34" charset="0"/>
                <a:sym typeface="Wingdings" panose="05000000000000000000" pitchFamily="2" charset="2"/>
              </a:rPr>
            </a:br>
            <a:r>
              <a:rPr lang="en-US" sz="2000" b="0" dirty="0" smtClean="0">
                <a:solidFill>
                  <a:schemeClr val="tx1"/>
                </a:solidFill>
                <a:latin typeface="Helvetica" pitchFamily="34" charset="0"/>
                <a:sym typeface="Wingdings" panose="05000000000000000000" pitchFamily="2" charset="2"/>
              </a:rPr>
              <a:t>FR: 56,000€ for a12-week treatment </a:t>
            </a:r>
            <a:br>
              <a:rPr lang="en-US" sz="2000" b="0" dirty="0" smtClean="0">
                <a:solidFill>
                  <a:schemeClr val="tx1"/>
                </a:solidFill>
                <a:latin typeface="Helvetica" pitchFamily="34" charset="0"/>
                <a:sym typeface="Wingdings" panose="05000000000000000000" pitchFamily="2" charset="2"/>
              </a:rPr>
            </a:br>
            <a:r>
              <a:rPr lang="en-US" sz="2000" b="0" dirty="0" smtClean="0">
                <a:solidFill>
                  <a:schemeClr val="tx1"/>
                </a:solidFill>
                <a:latin typeface="Helvetica" pitchFamily="34" charset="0"/>
                <a:sym typeface="Wingdings" panose="05000000000000000000" pitchFamily="2" charset="2"/>
              </a:rPr>
              <a:t>Up to €100,000 in combination with an other DAA</a:t>
            </a:r>
            <a:br>
              <a:rPr lang="en-US" sz="2000" b="0" dirty="0" smtClean="0">
                <a:solidFill>
                  <a:schemeClr val="tx1"/>
                </a:solidFill>
                <a:latin typeface="Helvetica" pitchFamily="34" charset="0"/>
                <a:sym typeface="Wingdings" panose="05000000000000000000" pitchFamily="2" charset="2"/>
              </a:rPr>
            </a:br>
            <a:r>
              <a:rPr lang="en-US" sz="2000" b="0" dirty="0" smtClean="0">
                <a:solidFill>
                  <a:schemeClr val="tx1"/>
                </a:solidFill>
                <a:latin typeface="Helvetica" pitchFamily="34" charset="0"/>
                <a:sym typeface="Wingdings" panose="05000000000000000000" pitchFamily="2" charset="2"/>
              </a:rPr>
              <a:t/>
            </a:r>
            <a:br>
              <a:rPr lang="en-US" sz="2000" b="0" dirty="0" smtClean="0">
                <a:solidFill>
                  <a:schemeClr val="tx1"/>
                </a:solidFill>
                <a:latin typeface="Helvetica" pitchFamily="34" charset="0"/>
                <a:sym typeface="Wingdings" panose="05000000000000000000" pitchFamily="2" charset="2"/>
              </a:rPr>
            </a:br>
            <a:r>
              <a:rPr lang="en-US" altLang="en-US" sz="2000" dirty="0">
                <a:solidFill>
                  <a:srgbClr val="FFC000"/>
                </a:solidFill>
                <a:latin typeface="Helvetica" pitchFamily="34" charset="0"/>
                <a:sym typeface="Wingdings" pitchFamily="2" charset="2"/>
              </a:rPr>
              <a:t> </a:t>
            </a:r>
            <a:r>
              <a:rPr lang="en-GB" altLang="en-US" sz="2000" b="0" dirty="0">
                <a:solidFill>
                  <a:schemeClr val="tx1"/>
                </a:solidFill>
                <a:latin typeface="Helvetica" pitchFamily="34" charset="0"/>
                <a:sym typeface="Wingdings" pitchFamily="2" charset="2"/>
              </a:rPr>
              <a:t>P</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rices </a:t>
            </a:r>
            <a:r>
              <a:rPr lang="en-GB" altLang="en-US" sz="2000" b="0" dirty="0">
                <a:solidFill>
                  <a:schemeClr val="tx1"/>
                </a:solidFill>
                <a:latin typeface="Helvetica" pitchFamily="34" charset="0"/>
                <a:ea typeface="Calibri" pitchFamily="34" charset="0"/>
                <a:cs typeface="Calibri" pitchFamily="34" charset="0"/>
                <a:sym typeface="Wingdings" pitchFamily="2" charset="2"/>
              </a:rPr>
              <a:t>remain unrealistically high both in LMICs AND in HICs</a:t>
            </a:r>
            <a:r>
              <a:rPr lang="en-US" sz="2000" b="0" dirty="0" smtClean="0">
                <a:solidFill>
                  <a:schemeClr val="tx1"/>
                </a:solidFill>
                <a:latin typeface="Helvetica" pitchFamily="34" charset="0"/>
                <a:sym typeface="Wingdings" panose="05000000000000000000" pitchFamily="2" charset="2"/>
              </a:rPr>
              <a:t/>
            </a:r>
            <a:br>
              <a:rPr lang="en-US" sz="2000" b="0" dirty="0" smtClean="0">
                <a:solidFill>
                  <a:schemeClr val="tx1"/>
                </a:solidFill>
                <a:latin typeface="Helvetica" pitchFamily="34" charset="0"/>
                <a:sym typeface="Wingdings" panose="05000000000000000000" pitchFamily="2" charset="2"/>
              </a:rPr>
            </a:br>
            <a:r>
              <a:rPr lang="en-US" sz="2000" b="0" dirty="0" smtClean="0">
                <a:solidFill>
                  <a:schemeClr val="accent2"/>
                </a:solidFill>
                <a:latin typeface="Helvetica" pitchFamily="34" charset="0"/>
                <a:sym typeface="Wingdings" panose="05000000000000000000" pitchFamily="2" charset="2"/>
              </a:rPr>
              <a:t/>
            </a:r>
            <a:br>
              <a:rPr lang="en-US" sz="2000" b="0" dirty="0" smtClean="0">
                <a:solidFill>
                  <a:schemeClr val="accent2"/>
                </a:solidFill>
                <a:latin typeface="Helvetica" pitchFamily="34" charset="0"/>
                <a:sym typeface="Wingdings" panose="05000000000000000000" pitchFamily="2" charset="2"/>
              </a:rPr>
            </a:br>
            <a:r>
              <a:rPr lang="en-US" altLang="fr-FR" sz="2000" dirty="0">
                <a:solidFill>
                  <a:schemeClr val="accent2"/>
                </a:solidFill>
                <a:latin typeface="Helvetica" pitchFamily="34" charset="0"/>
                <a:ea typeface="ＭＳ Ｐゴシック" pitchFamily="34" charset="-128"/>
              </a:rPr>
              <a:t>This price has led to treatment rationing and exclusion of key populations in many places</a:t>
            </a:r>
            <a:r>
              <a:rPr lang="en-US" altLang="fr-FR" sz="2000" dirty="0" smtClean="0">
                <a:solidFill>
                  <a:schemeClr val="accent2"/>
                </a:solidFill>
                <a:latin typeface="Helvetica" pitchFamily="34" charset="0"/>
                <a:ea typeface="ＭＳ Ｐゴシック" pitchFamily="34" charset="-128"/>
              </a:rPr>
              <a:t>.</a:t>
            </a:r>
            <a:endParaRPr lang="en-US" altLang="en-US" sz="2000" dirty="0" smtClean="0">
              <a:solidFill>
                <a:schemeClr val="accent2"/>
              </a:solidFill>
              <a:latin typeface="Helvetica" pitchFamily="34" charset="0"/>
            </a:endParaRPr>
          </a:p>
        </p:txBody>
      </p:sp>
      <p:sp>
        <p:nvSpPr>
          <p:cNvPr id="3" name="Rectangle 10"/>
          <p:cNvSpPr txBox="1">
            <a:spLocks noChangeArrowheads="1"/>
          </p:cNvSpPr>
          <p:nvPr/>
        </p:nvSpPr>
        <p:spPr bwMode="auto">
          <a:xfrm>
            <a:off x="1907704" y="1124744"/>
            <a:ext cx="683357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Arial" charset="0"/>
              </a:defRPr>
            </a:lvl2pPr>
            <a:lvl3pPr algn="ctr" rtl="0" eaLnBrk="0" fontAlgn="base" hangingPunct="0">
              <a:spcBef>
                <a:spcPct val="0"/>
              </a:spcBef>
              <a:spcAft>
                <a:spcPct val="0"/>
              </a:spcAft>
              <a:defRPr sz="3200" b="1">
                <a:solidFill>
                  <a:schemeClr val="accent1"/>
                </a:solidFill>
                <a:latin typeface="Arial" charset="0"/>
              </a:defRPr>
            </a:lvl3pPr>
            <a:lvl4pPr algn="ctr" rtl="0" eaLnBrk="0" fontAlgn="base" hangingPunct="0">
              <a:spcBef>
                <a:spcPct val="0"/>
              </a:spcBef>
              <a:spcAft>
                <a:spcPct val="0"/>
              </a:spcAft>
              <a:defRPr sz="3200" b="1">
                <a:solidFill>
                  <a:schemeClr val="accent1"/>
                </a:solidFill>
                <a:latin typeface="Arial" charset="0"/>
              </a:defRPr>
            </a:lvl4pPr>
            <a:lvl5pPr algn="ctr" rtl="0" eaLnBrk="0" fontAlgn="base" hangingPunct="0">
              <a:spcBef>
                <a:spcPct val="0"/>
              </a:spcBef>
              <a:spcAft>
                <a:spcPct val="0"/>
              </a:spcAft>
              <a:defRPr sz="3200" b="1">
                <a:solidFill>
                  <a:schemeClr val="accent1"/>
                </a:solidFill>
                <a:latin typeface="Arial" charset="0"/>
              </a:defRPr>
            </a:lvl5pPr>
            <a:lvl6pPr marL="457200" algn="ctr" rtl="0" fontAlgn="base">
              <a:spcBef>
                <a:spcPct val="0"/>
              </a:spcBef>
              <a:spcAft>
                <a:spcPct val="0"/>
              </a:spcAft>
              <a:defRPr sz="3200" b="1">
                <a:solidFill>
                  <a:schemeClr val="accent1"/>
                </a:solidFill>
                <a:latin typeface="Arial" charset="0"/>
              </a:defRPr>
            </a:lvl6pPr>
            <a:lvl7pPr marL="914400" algn="ctr" rtl="0" fontAlgn="base">
              <a:spcBef>
                <a:spcPct val="0"/>
              </a:spcBef>
              <a:spcAft>
                <a:spcPct val="0"/>
              </a:spcAft>
              <a:defRPr sz="3200" b="1">
                <a:solidFill>
                  <a:schemeClr val="accent1"/>
                </a:solidFill>
                <a:latin typeface="Arial" charset="0"/>
              </a:defRPr>
            </a:lvl7pPr>
            <a:lvl8pPr marL="1371600" algn="ctr" rtl="0" fontAlgn="base">
              <a:spcBef>
                <a:spcPct val="0"/>
              </a:spcBef>
              <a:spcAft>
                <a:spcPct val="0"/>
              </a:spcAft>
              <a:defRPr sz="3200" b="1">
                <a:solidFill>
                  <a:schemeClr val="accent1"/>
                </a:solidFill>
                <a:latin typeface="Arial" charset="0"/>
              </a:defRPr>
            </a:lvl8pPr>
            <a:lvl9pPr marL="1828800" algn="ctr" rtl="0" fontAlgn="base">
              <a:spcBef>
                <a:spcPct val="0"/>
              </a:spcBef>
              <a:spcAft>
                <a:spcPct val="0"/>
              </a:spcAft>
              <a:defRPr sz="3200" b="1">
                <a:solidFill>
                  <a:schemeClr val="accent1"/>
                </a:solidFill>
                <a:latin typeface="Arial" charset="0"/>
              </a:defRPr>
            </a:lvl9pPr>
          </a:lstStyle>
          <a:p>
            <a:pPr eaLnBrk="1" hangingPunct="1"/>
            <a:r>
              <a:rPr lang="en-US" altLang="fr-FR" sz="2400" dirty="0">
                <a:latin typeface="Calibri" pitchFamily="34" charset="0"/>
                <a:ea typeface="ＭＳ Ｐゴシック" pitchFamily="34" charset="-128"/>
              </a:rPr>
              <a:t>Prices of HCV treatment are exorbitant</a:t>
            </a:r>
            <a:endParaRPr lang="fr-FR" sz="2400" kern="0" dirty="0">
              <a:solidFill>
                <a:schemeClr val="accent2">
                  <a:lumMod val="60000"/>
                  <a:lumOff val="40000"/>
                </a:schemeClr>
              </a:solidFill>
            </a:endParaRPr>
          </a:p>
        </p:txBody>
      </p:sp>
      <p:pic>
        <p:nvPicPr>
          <p:cNvPr id="4" name="Picture 4" descr="C:\Users\chloe.forette\Google Drive\outils_COM\pics-hepC\sticker_SO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204864"/>
            <a:ext cx="2557462" cy="414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91608514"/>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G:\MDM\Slide Pauline BXL 1.png"/>
          <p:cNvPicPr>
            <a:picLocks noChangeAspect="1" noChangeArrowheads="1"/>
          </p:cNvPicPr>
          <p:nvPr/>
        </p:nvPicPr>
        <p:blipFill>
          <a:blip r:embed="rId3" cstate="print"/>
          <a:srcRect/>
          <a:stretch>
            <a:fillRect/>
          </a:stretch>
        </p:blipFill>
        <p:spPr bwMode="auto">
          <a:xfrm>
            <a:off x="1" y="-25306"/>
            <a:ext cx="9540552" cy="720822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39552" y="1412776"/>
            <a:ext cx="8229600" cy="279673"/>
          </a:xfrm>
        </p:spPr>
        <p:txBody>
          <a:bodyPr/>
          <a:lstStyle/>
          <a:p>
            <a:pPr algn="r"/>
            <a:r>
              <a:rPr lang="en-US" altLang="fr-FR" dirty="0" smtClean="0">
                <a:latin typeface="Calibri" pitchFamily="34" charset="0"/>
                <a:ea typeface="ＭＳ Ｐゴシック" pitchFamily="34" charset="-128"/>
              </a:rPr>
              <a:t>Example: treatment rationing in France </a:t>
            </a:r>
          </a:p>
        </p:txBody>
      </p:sp>
      <p:sp>
        <p:nvSpPr>
          <p:cNvPr id="10243" name="Espace réservé du contenu 2"/>
          <p:cNvSpPr>
            <a:spLocks noGrp="1"/>
          </p:cNvSpPr>
          <p:nvPr>
            <p:ph idx="1"/>
          </p:nvPr>
        </p:nvSpPr>
        <p:spPr>
          <a:xfrm>
            <a:off x="179388" y="1988840"/>
            <a:ext cx="8569002" cy="648072"/>
          </a:xfrm>
        </p:spPr>
        <p:txBody>
          <a:bodyPr/>
          <a:lstStyle/>
          <a:p>
            <a:pPr algn="l">
              <a:buFont typeface="Wingdings" pitchFamily="2" charset="2"/>
              <a:buChar char="§"/>
            </a:pPr>
            <a:r>
              <a:rPr lang="en-US" altLang="fr-FR" sz="1800" dirty="0" smtClean="0">
                <a:latin typeface="Helvetica" pitchFamily="34" charset="0"/>
                <a:ea typeface="ＭＳ Ｐゴシック" pitchFamily="34" charset="-128"/>
              </a:rPr>
              <a:t>In Spring 2014, experts have recommended prioritizing treatment ≥ F2 and PWUD regardless their fibrosis stages</a:t>
            </a:r>
          </a:p>
        </p:txBody>
      </p:sp>
      <p:pic>
        <p:nvPicPr>
          <p:cNvPr id="10244" name="Image 3" descr="Capture d’écran 2014-10-21 à 08.32.48.png"/>
          <p:cNvPicPr>
            <a:picLocks noChangeAspect="1"/>
          </p:cNvPicPr>
          <p:nvPr/>
        </p:nvPicPr>
        <p:blipFill>
          <a:blip r:embed="rId3" cstate="print">
            <a:extLst>
              <a:ext uri="{28A0092B-C50C-407E-A947-70E740481C1C}">
                <a14:useLocalDpi xmlns:a14="http://schemas.microsoft.com/office/drawing/2010/main" xmlns="" val="0"/>
              </a:ext>
            </a:extLst>
          </a:blip>
          <a:srcRect l="2184" t="3087" r="25595" b="23898"/>
          <a:stretch>
            <a:fillRect/>
          </a:stretch>
        </p:blipFill>
        <p:spPr bwMode="auto">
          <a:xfrm>
            <a:off x="2987675" y="2708275"/>
            <a:ext cx="5956300" cy="338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Espace réservé du contenu 2"/>
          <p:cNvSpPr txBox="1">
            <a:spLocks/>
          </p:cNvSpPr>
          <p:nvPr/>
        </p:nvSpPr>
        <p:spPr bwMode="auto">
          <a:xfrm>
            <a:off x="179388" y="2852738"/>
            <a:ext cx="2808287"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just" eaLnBrk="0" hangingPunct="0">
              <a:spcBef>
                <a:spcPct val="20000"/>
              </a:spcBef>
              <a:buClr>
                <a:schemeClr val="hlink"/>
              </a:buClr>
              <a:buSzPct val="150000"/>
              <a:buFont typeface="Arial" pitchFamily="34" charset="0"/>
              <a:buChar char="»"/>
              <a:defRPr>
                <a:solidFill>
                  <a:schemeClr val="tx1"/>
                </a:solidFill>
                <a:latin typeface="Arial" pitchFamily="34" charset="0"/>
                <a:ea typeface="ＭＳ Ｐゴシック" pitchFamily="34" charset="-128"/>
              </a:defRPr>
            </a:lvl1pPr>
            <a:lvl2pPr marL="742950" indent="-285750" algn="just" eaLnBrk="0" hangingPunct="0">
              <a:spcBef>
                <a:spcPct val="20000"/>
              </a:spcBef>
              <a:defRPr>
                <a:solidFill>
                  <a:schemeClr val="tx1"/>
                </a:solidFill>
                <a:latin typeface="Arial" pitchFamily="34" charset="0"/>
                <a:ea typeface="ＭＳ Ｐゴシック" pitchFamily="34" charset="-128"/>
              </a:defRPr>
            </a:lvl2pPr>
            <a:lvl3pPr marL="1143000" indent="-228600" algn="just" eaLnBrk="0" hangingPunct="0">
              <a:spcBef>
                <a:spcPct val="20000"/>
              </a:spcBef>
              <a:buChar char="•"/>
              <a:defRPr sz="1400">
                <a:solidFill>
                  <a:schemeClr val="tx1"/>
                </a:solidFill>
                <a:latin typeface="Arial" pitchFamily="34" charset="0"/>
                <a:ea typeface="ＭＳ Ｐゴシック" pitchFamily="34" charset="-128"/>
              </a:defRPr>
            </a:lvl3pPr>
            <a:lvl4pPr marL="1600200" indent="-228600" algn="just" eaLnBrk="0" hangingPunct="0">
              <a:spcBef>
                <a:spcPct val="20000"/>
              </a:spcBef>
              <a:buChar char="–"/>
              <a:defRPr sz="1400">
                <a:solidFill>
                  <a:schemeClr val="tx1"/>
                </a:solidFill>
                <a:latin typeface="Arial" pitchFamily="34" charset="0"/>
                <a:ea typeface="ＭＳ Ｐゴシック" pitchFamily="34" charset="-128"/>
              </a:defRPr>
            </a:lvl4pPr>
            <a:lvl5pPr marL="2057400" indent="-228600" algn="just"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algn="just"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l">
              <a:buFont typeface="Wingdings" pitchFamily="2" charset="2"/>
              <a:buChar char="§"/>
            </a:pPr>
            <a:r>
              <a:rPr lang="en-US" altLang="fr-FR" dirty="0">
                <a:latin typeface="Helvetica" pitchFamily="34" charset="0"/>
              </a:rPr>
              <a:t>But </a:t>
            </a:r>
            <a:r>
              <a:rPr lang="en-US" altLang="fr-FR" dirty="0" smtClean="0">
                <a:latin typeface="Helvetica" pitchFamily="34" charset="0"/>
              </a:rPr>
              <a:t>a few </a:t>
            </a:r>
            <a:r>
              <a:rPr lang="en-US" altLang="fr-FR" dirty="0">
                <a:latin typeface="Helvetica" pitchFamily="34" charset="0"/>
              </a:rPr>
              <a:t>months later, the public </a:t>
            </a:r>
            <a:r>
              <a:rPr lang="en-US" altLang="fr-FR" dirty="0" smtClean="0">
                <a:latin typeface="Helvetica" pitchFamily="34" charset="0"/>
              </a:rPr>
              <a:t>health authority –</a:t>
            </a:r>
            <a:r>
              <a:rPr lang="en-US" altLang="fr-FR" dirty="0">
                <a:latin typeface="Helvetica" pitchFamily="34" charset="0"/>
              </a:rPr>
              <a:t> </a:t>
            </a:r>
            <a:r>
              <a:rPr lang="en-US" altLang="fr-FR" i="1" dirty="0">
                <a:latin typeface="Helvetica" pitchFamily="34" charset="0"/>
              </a:rPr>
              <a:t>la </a:t>
            </a:r>
            <a:r>
              <a:rPr lang="en-US" altLang="fr-FR" i="1" dirty="0" smtClean="0">
                <a:latin typeface="Helvetica" pitchFamily="34" charset="0"/>
              </a:rPr>
              <a:t>Haute </a:t>
            </a:r>
            <a:r>
              <a:rPr lang="en-US" altLang="fr-FR" i="1" dirty="0" err="1">
                <a:latin typeface="Helvetica" pitchFamily="34" charset="0"/>
              </a:rPr>
              <a:t>A</a:t>
            </a:r>
            <a:r>
              <a:rPr lang="en-US" altLang="fr-FR" i="1" dirty="0" err="1" smtClean="0">
                <a:latin typeface="Helvetica" pitchFamily="34" charset="0"/>
              </a:rPr>
              <a:t>utorité</a:t>
            </a:r>
            <a:r>
              <a:rPr lang="en-US" altLang="fr-FR" i="1" dirty="0" smtClean="0">
                <a:latin typeface="Helvetica" pitchFamily="34" charset="0"/>
              </a:rPr>
              <a:t> </a:t>
            </a:r>
            <a:r>
              <a:rPr lang="en-US" altLang="fr-FR" i="1" dirty="0">
                <a:latin typeface="Helvetica" pitchFamily="34" charset="0"/>
              </a:rPr>
              <a:t>de </a:t>
            </a:r>
            <a:r>
              <a:rPr lang="en-US" altLang="fr-FR" i="1" dirty="0" smtClean="0">
                <a:latin typeface="Helvetica" pitchFamily="34" charset="0"/>
              </a:rPr>
              <a:t>Santé </a:t>
            </a:r>
            <a:r>
              <a:rPr lang="en-US" altLang="fr-FR" i="1" dirty="0">
                <a:latin typeface="Helvetica" pitchFamily="34" charset="0"/>
              </a:rPr>
              <a:t>(HAS)</a:t>
            </a:r>
            <a:r>
              <a:rPr lang="en-US" altLang="fr-FR" dirty="0">
                <a:latin typeface="Helvetica" pitchFamily="34" charset="0"/>
              </a:rPr>
              <a:t> – changed these </a:t>
            </a:r>
            <a:r>
              <a:rPr lang="en-US" altLang="fr-FR" dirty="0" smtClean="0">
                <a:latin typeface="Helvetica" pitchFamily="34" charset="0"/>
              </a:rPr>
              <a:t>recommendations </a:t>
            </a:r>
            <a:r>
              <a:rPr lang="en-US" altLang="fr-FR" dirty="0">
                <a:latin typeface="Helvetica" pitchFamily="34" charset="0"/>
              </a:rPr>
              <a:t>and endorsed prioritization of people ≥ F3 with no mention of key </a:t>
            </a:r>
            <a:r>
              <a:rPr lang="en-US" altLang="fr-FR" dirty="0" smtClean="0">
                <a:latin typeface="Helvetica" pitchFamily="34" charset="0"/>
              </a:rPr>
              <a:t>populations</a:t>
            </a:r>
            <a:endParaRPr lang="fr-FR" altLang="fr-FR" dirty="0">
              <a:latin typeface="Helvetica" pitchFamily="34" charset="0"/>
            </a:endParaRPr>
          </a:p>
        </p:txBody>
      </p:sp>
    </p:spTree>
    <p:extLst>
      <p:ext uri="{BB962C8B-B14F-4D97-AF65-F5344CB8AC3E}">
        <p14:creationId xmlns:p14="http://schemas.microsoft.com/office/powerpoint/2010/main" xmlns="" val="968327076"/>
      </p:ext>
    </p:extLst>
  </p:cSld>
  <p:clrMapOvr>
    <a:masterClrMapping/>
  </p:clrMapOvr>
  <mc:AlternateContent xmlns:mc="http://schemas.openxmlformats.org/markup-compatibility/2006">
    <mc:Choice xmlns:p14="http://schemas.microsoft.com/office/powerpoint/2010/main" xmlns="" Requires="p14">
      <p:transition spd="slow" p14:dur="59000">
        <p:fad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3779912" y="1988840"/>
            <a:ext cx="5185395" cy="4464496"/>
          </a:xfrm>
        </p:spPr>
        <p:txBody>
          <a:bodyPr/>
          <a:lstStyle/>
          <a:p>
            <a:pPr algn="l"/>
            <a:r>
              <a:rPr lang="en-US" altLang="en-US" sz="2000" dirty="0" smtClean="0">
                <a:solidFill>
                  <a:srgbClr val="FFC000"/>
                </a:solidFill>
                <a:latin typeface="Helvetica" pitchFamily="34" charset="0"/>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A wide </a:t>
            </a:r>
            <a:r>
              <a:rPr lang="en-GB" altLang="en-US" sz="2000" dirty="0" smtClean="0">
                <a:solidFill>
                  <a:schemeClr val="tx1"/>
                </a:solidFill>
                <a:latin typeface="Helvetica" pitchFamily="34" charset="0"/>
                <a:ea typeface="Calibri" pitchFamily="34" charset="0"/>
                <a:cs typeface="Calibri" pitchFamily="34" charset="0"/>
                <a:sym typeface="Wingdings" pitchFamily="2" charset="2"/>
              </a:rPr>
              <a:t>coalition</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patients (HCV, HIV and other diseases) and healthcare user organisations, medical NGOs</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US" altLang="en-US" sz="2000" dirty="0" smtClean="0">
                <a:solidFill>
                  <a:srgbClr val="FFC000"/>
                </a:solidFill>
                <a:latin typeface="Helvetica" pitchFamily="34" charset="0"/>
                <a:sym typeface="Wingdings" pitchFamily="2" charset="2"/>
              </a:rPr>
              <a:t></a:t>
            </a:r>
            <a:r>
              <a:rPr lang="en-GB" altLang="en-US" sz="2000" b="0" dirty="0" smtClean="0">
                <a:latin typeface="Helvetica" pitchFamily="34" charset="0"/>
                <a:ea typeface="Calibri" pitchFamily="34" charset="0"/>
                <a:cs typeface="Calibri" pitchFamily="34" charset="0"/>
                <a:sym typeface="Wingdings" pitchFamily="2" charset="2"/>
              </a:rPr>
              <a:t> </a:t>
            </a:r>
            <a:r>
              <a:rPr lang="en-GB" altLang="en-US" sz="2000" dirty="0" smtClean="0">
                <a:solidFill>
                  <a:schemeClr val="tx1"/>
                </a:solidFill>
                <a:latin typeface="Helvetica" pitchFamily="34" charset="0"/>
                <a:ea typeface="Calibri" pitchFamily="34" charset="0"/>
                <a:cs typeface="Calibri" pitchFamily="34" charset="0"/>
                <a:sym typeface="Wingdings" pitchFamily="2" charset="2"/>
              </a:rPr>
              <a:t>Allies</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healthcare professionals, economists,  university and researchers</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Communication and mobilization: risk of rationing, transparency, compulsory licence</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Lobby : hearing by the Pricing commission (CEPS, 1</a:t>
            </a:r>
            <a:r>
              <a:rPr lang="en-GB" altLang="en-US" sz="2000" b="0" baseline="30000" dirty="0" smtClean="0">
                <a:solidFill>
                  <a:schemeClr val="tx1"/>
                </a:solidFill>
                <a:latin typeface="Helvetica" pitchFamily="34" charset="0"/>
                <a:ea typeface="Calibri" pitchFamily="34" charset="0"/>
                <a:cs typeface="Calibri" pitchFamily="34" charset="0"/>
                <a:sym typeface="Wingdings" pitchFamily="2" charset="2"/>
              </a:rPr>
              <a:t>st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hearing ever), meetings with </a:t>
            </a:r>
            <a:r>
              <a:rPr lang="en-GB" altLang="en-US" sz="2000" b="0" dirty="0" err="1" smtClean="0">
                <a:solidFill>
                  <a:schemeClr val="tx1"/>
                </a:solidFill>
                <a:latin typeface="Helvetica" pitchFamily="34" charset="0"/>
                <a:ea typeface="Calibri" pitchFamily="34" charset="0"/>
                <a:cs typeface="Calibri" pitchFamily="34" charset="0"/>
                <a:sym typeface="Wingdings" pitchFamily="2" charset="2"/>
              </a:rPr>
              <a:t>MoH</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 Public events (Le Havre, </a:t>
            </a:r>
            <a:r>
              <a:rPr lang="en-GB" altLang="en-US" sz="2000" b="0" dirty="0" err="1" smtClean="0">
                <a:solidFill>
                  <a:schemeClr val="tx1"/>
                </a:solidFill>
                <a:latin typeface="Helvetica" pitchFamily="34" charset="0"/>
                <a:ea typeface="Calibri" pitchFamily="34" charset="0"/>
                <a:cs typeface="Calibri" pitchFamily="34" charset="0"/>
                <a:sym typeface="Wingdings" pitchFamily="2" charset="2"/>
              </a:rPr>
              <a:t>MoH</a:t>
            </a:r>
            <a: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t>)</a:t>
            </a:r>
            <a:br>
              <a:rPr lang="en-GB" altLang="en-US" sz="2000" b="0" dirty="0" smtClean="0">
                <a:solidFill>
                  <a:schemeClr val="tx1"/>
                </a:solidFill>
                <a:latin typeface="Helvetica" pitchFamily="34" charset="0"/>
                <a:ea typeface="Calibri" pitchFamily="34" charset="0"/>
                <a:cs typeface="Calibri" pitchFamily="34" charset="0"/>
                <a:sym typeface="Wingdings" pitchFamily="2" charset="2"/>
              </a:rPr>
            </a:br>
            <a:r>
              <a:rPr lang="en-GB" altLang="en-US" sz="2000" b="0" dirty="0" smtClean="0">
                <a:solidFill>
                  <a:srgbClr val="FFC000"/>
                </a:solidFill>
                <a:latin typeface="Helvetica" pitchFamily="34" charset="0"/>
                <a:ea typeface="Calibri" pitchFamily="34" charset="0"/>
                <a:cs typeface="Calibri" pitchFamily="34" charset="0"/>
                <a:sym typeface="Wingdings" pitchFamily="2" charset="2"/>
              </a:rPr>
              <a:t> Today, public debate includes pricing criteria, new models for pharmaceutical development or pharmaceutical research financing</a:t>
            </a:r>
            <a:endParaRPr lang="en-US" altLang="en-US" sz="2000" b="0" dirty="0" smtClean="0">
              <a:solidFill>
                <a:schemeClr val="tx1"/>
              </a:solidFill>
              <a:latin typeface="Helvetica" pitchFamily="34" charset="0"/>
            </a:endParaRPr>
          </a:p>
        </p:txBody>
      </p:sp>
      <p:sp>
        <p:nvSpPr>
          <p:cNvPr id="2" name="Rectangle 1"/>
          <p:cNvSpPr/>
          <p:nvPr/>
        </p:nvSpPr>
        <p:spPr>
          <a:xfrm>
            <a:off x="1283932" y="1340768"/>
            <a:ext cx="7176500" cy="584775"/>
          </a:xfrm>
          <a:prstGeom prst="rect">
            <a:avLst/>
          </a:prstGeom>
        </p:spPr>
        <p:txBody>
          <a:bodyPr wrap="square">
            <a:spAutoFit/>
          </a:bodyPr>
          <a:lstStyle/>
          <a:p>
            <a:r>
              <a:rPr lang="fr-FR" altLang="fr-FR" sz="3200" b="1" dirty="0" err="1" smtClean="0">
                <a:solidFill>
                  <a:schemeClr val="accent2">
                    <a:lumMod val="60000"/>
                    <a:lumOff val="40000"/>
                  </a:schemeClr>
                </a:solidFill>
                <a:latin typeface="Calibri" pitchFamily="34" charset="0"/>
              </a:rPr>
              <a:t>What</a:t>
            </a:r>
            <a:r>
              <a:rPr lang="fr-FR" altLang="fr-FR" sz="3200" b="1" dirty="0" smtClean="0">
                <a:solidFill>
                  <a:schemeClr val="accent2">
                    <a:lumMod val="60000"/>
                    <a:lumOff val="40000"/>
                  </a:schemeClr>
                </a:solidFill>
                <a:latin typeface="Calibri" pitchFamily="34" charset="0"/>
              </a:rPr>
              <a:t> </a:t>
            </a:r>
            <a:r>
              <a:rPr lang="fr-FR" altLang="fr-FR" sz="3200" b="1" dirty="0" err="1" smtClean="0">
                <a:solidFill>
                  <a:schemeClr val="accent2">
                    <a:lumMod val="60000"/>
                    <a:lumOff val="40000"/>
                  </a:schemeClr>
                </a:solidFill>
                <a:latin typeface="Calibri" pitchFamily="34" charset="0"/>
              </a:rPr>
              <a:t>did</a:t>
            </a:r>
            <a:r>
              <a:rPr lang="fr-FR" altLang="fr-FR" sz="3200" b="1" dirty="0" smtClean="0">
                <a:solidFill>
                  <a:schemeClr val="accent2">
                    <a:lumMod val="60000"/>
                    <a:lumOff val="40000"/>
                  </a:schemeClr>
                </a:solidFill>
                <a:latin typeface="Calibri" pitchFamily="34" charset="0"/>
              </a:rPr>
              <a:t> </a:t>
            </a:r>
            <a:r>
              <a:rPr lang="fr-FR" altLang="fr-FR" sz="3200" b="1" dirty="0" err="1" smtClean="0">
                <a:solidFill>
                  <a:schemeClr val="accent2">
                    <a:lumMod val="60000"/>
                    <a:lumOff val="40000"/>
                  </a:schemeClr>
                </a:solidFill>
                <a:latin typeface="Calibri" pitchFamily="34" charset="0"/>
              </a:rPr>
              <a:t>we</a:t>
            </a:r>
            <a:r>
              <a:rPr lang="fr-FR" altLang="fr-FR" sz="3200" b="1" dirty="0" smtClean="0">
                <a:solidFill>
                  <a:schemeClr val="accent2">
                    <a:lumMod val="60000"/>
                    <a:lumOff val="40000"/>
                  </a:schemeClr>
                </a:solidFill>
                <a:latin typeface="Calibri" pitchFamily="34" charset="0"/>
              </a:rPr>
              <a:t> do in France?</a:t>
            </a:r>
            <a:endParaRPr lang="fr-FR" altLang="fr-FR" sz="3200" kern="0" dirty="0">
              <a:solidFill>
                <a:schemeClr val="accent2">
                  <a:lumMod val="60000"/>
                  <a:lumOff val="40000"/>
                </a:schemeClr>
              </a:solidFill>
              <a:latin typeface="Calibri" pitchFamily="34" charset="0"/>
              <a:ea typeface="ＭＳ Ｐゴシック" pitchFamily="34" charset="-128"/>
            </a:endParaRPr>
          </a:p>
        </p:txBody>
      </p:sp>
      <p:sp>
        <p:nvSpPr>
          <p:cNvPr id="4098" name="AutoShape 2" descr="https://remote.leciss.org/owa/attachment.ashx?id=RgAAAADsZWWFmQIpSJX61LKo84rVBwAongT2iyKhSo39DdwnMO6aAChWGFVzAAAongT2iyKhSo39DdwnMO6aACh9mtHfAAAJ&amp;attcnt=1&amp;attid0=EAC0siziqQG7SZjXJU%2feFlKR"/>
          <p:cNvSpPr>
            <a:spLocks noChangeAspect="1" noChangeArrowheads="1"/>
          </p:cNvSpPr>
          <p:nvPr/>
        </p:nvSpPr>
        <p:spPr bwMode="auto">
          <a:xfrm>
            <a:off x="155575" y="-242888"/>
            <a:ext cx="2476500" cy="5143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0" name="AutoShape 4" descr="https://remote.leciss.org/owa/attachment.ashx?id=RgAAAADsZWWFmQIpSJX61LKo84rVBwAongT2iyKhSo39DdwnMO6aAChWGFVzAAAongT2iyKhSo39DdwnMO6aACh9mtHfAAAJ&amp;attcnt=1&amp;attid0=EAC9u5acWgOQTIQ45QkrsLo3"/>
          <p:cNvSpPr>
            <a:spLocks noChangeAspect="1" noChangeArrowheads="1"/>
          </p:cNvSpPr>
          <p:nvPr/>
        </p:nvSpPr>
        <p:spPr bwMode="auto">
          <a:xfrm>
            <a:off x="155575" y="-236538"/>
            <a:ext cx="1152525" cy="504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 name="Image 10"/>
          <p:cNvPicPr/>
          <p:nvPr/>
        </p:nvPicPr>
        <p:blipFill>
          <a:blip r:embed="rId3" cstate="print">
            <a:extLst>
              <a:ext uri="{28A0092B-C50C-407E-A947-70E740481C1C}">
                <a14:useLocalDpi xmlns:a14="http://schemas.microsoft.com/office/drawing/2010/main" xmlns="" val="0"/>
              </a:ext>
            </a:extLst>
          </a:blip>
          <a:stretch>
            <a:fillRect/>
          </a:stretch>
        </p:blipFill>
        <p:spPr>
          <a:xfrm>
            <a:off x="179512" y="2636912"/>
            <a:ext cx="1368152" cy="1152128"/>
          </a:xfrm>
          <a:prstGeom prst="rect">
            <a:avLst/>
          </a:prstGeom>
        </p:spPr>
      </p:pic>
      <p:pic>
        <p:nvPicPr>
          <p:cNvPr id="4102" name="Picture 6" descr="SOS Hépatites"/>
          <p:cNvPicPr>
            <a:picLocks noChangeAspect="1" noChangeArrowheads="1"/>
          </p:cNvPicPr>
          <p:nvPr/>
        </p:nvPicPr>
        <p:blipFill>
          <a:blip r:embed="rId4" cstate="print"/>
          <a:srcRect/>
          <a:stretch>
            <a:fillRect/>
          </a:stretch>
        </p:blipFill>
        <p:spPr bwMode="auto">
          <a:xfrm>
            <a:off x="1372144" y="2204864"/>
            <a:ext cx="2343028" cy="681608"/>
          </a:xfrm>
          <a:prstGeom prst="rect">
            <a:avLst/>
          </a:prstGeom>
          <a:noFill/>
        </p:spPr>
      </p:pic>
      <p:sp>
        <p:nvSpPr>
          <p:cNvPr id="4104" name="AutoShape 8" descr="TRT-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6" name="AutoShape 10" descr="TRT-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8" name="AutoShape 12" descr="TRT-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10" name="Picture 14" descr="http://www.comede.org/local/cache-vignettes/L100xH71/siteon0-38e4a.jpg"/>
          <p:cNvPicPr>
            <a:picLocks noChangeAspect="1" noChangeArrowheads="1"/>
          </p:cNvPicPr>
          <p:nvPr/>
        </p:nvPicPr>
        <p:blipFill>
          <a:blip r:embed="rId5" cstate="print"/>
          <a:srcRect/>
          <a:stretch>
            <a:fillRect/>
          </a:stretch>
        </p:blipFill>
        <p:spPr bwMode="auto">
          <a:xfrm>
            <a:off x="1979712" y="4581128"/>
            <a:ext cx="1440160" cy="1022515"/>
          </a:xfrm>
          <a:prstGeom prst="rect">
            <a:avLst/>
          </a:prstGeom>
          <a:noFill/>
        </p:spPr>
      </p:pic>
      <p:pic>
        <p:nvPicPr>
          <p:cNvPr id="4112" name="Picture 16" descr="http://www.collectif-hepatites-virales.org/IMG/siteon0.gif"/>
          <p:cNvPicPr>
            <a:picLocks noChangeAspect="1" noChangeArrowheads="1"/>
          </p:cNvPicPr>
          <p:nvPr/>
        </p:nvPicPr>
        <p:blipFill>
          <a:blip r:embed="rId6" cstate="print"/>
          <a:srcRect/>
          <a:stretch>
            <a:fillRect/>
          </a:stretch>
        </p:blipFill>
        <p:spPr bwMode="auto">
          <a:xfrm>
            <a:off x="251519" y="4212224"/>
            <a:ext cx="1387919" cy="1088984"/>
          </a:xfrm>
          <a:prstGeom prst="rect">
            <a:avLst/>
          </a:prstGeom>
          <a:noFill/>
        </p:spPr>
      </p:pic>
      <p:sp>
        <p:nvSpPr>
          <p:cNvPr id="4114" name="AutoShape 18" descr="https://mail.google.com/mail/u/0/?ui=2&amp;ik=8b76495059&amp;view=fimg&amp;th=14950d2575b133f0&amp;attid=0.0.1&amp;disp=emb&amp;attbid=ANGjdJ9qkDDi7nvY3rpNM9PJYUbeFvoWpSZQT1ggR9kJKQaFC-EcY8xLYPryEpGuKiMB-IgaZYinUH1TwqY-mBS6D6cT-Ru7dEOtz7vrjki_j2nu9SBJRSqb8_njfnA&amp;sz=w1600-h1000&amp;ats=1415209866200&amp;rm=14950d2575b133f0&amp;zw&amp;atsh=1"/>
          <p:cNvSpPr>
            <a:spLocks noChangeAspect="1" noChangeArrowheads="1"/>
          </p:cNvSpPr>
          <p:nvPr/>
        </p:nvSpPr>
        <p:spPr bwMode="auto">
          <a:xfrm>
            <a:off x="155575" y="-419100"/>
            <a:ext cx="2105025" cy="8763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 name="Image 19" descr="Logo TRT-5.jpg"/>
          <p:cNvPicPr>
            <a:picLocks noChangeAspect="1"/>
          </p:cNvPicPr>
          <p:nvPr/>
        </p:nvPicPr>
        <p:blipFill>
          <a:blip r:embed="rId7" cstate="print"/>
          <a:stretch>
            <a:fillRect/>
          </a:stretch>
        </p:blipFill>
        <p:spPr>
          <a:xfrm>
            <a:off x="345547" y="5733256"/>
            <a:ext cx="2642277" cy="648072"/>
          </a:xfrm>
          <a:prstGeom prst="rect">
            <a:avLst/>
          </a:prstGeom>
        </p:spPr>
      </p:pic>
      <p:pic>
        <p:nvPicPr>
          <p:cNvPr id="1026" name="Picture 2" descr="G:\Logo AIDES.png"/>
          <p:cNvPicPr>
            <a:picLocks noChangeAspect="1" noChangeArrowheads="1"/>
          </p:cNvPicPr>
          <p:nvPr/>
        </p:nvPicPr>
        <p:blipFill>
          <a:blip r:embed="rId8" cstate="print"/>
          <a:srcRect/>
          <a:stretch>
            <a:fillRect/>
          </a:stretch>
        </p:blipFill>
        <p:spPr bwMode="auto">
          <a:xfrm>
            <a:off x="1835696" y="3140968"/>
            <a:ext cx="1842814" cy="1088008"/>
          </a:xfrm>
          <a:prstGeom prst="rect">
            <a:avLst/>
          </a:prstGeom>
          <a:noFill/>
        </p:spPr>
      </p:pic>
    </p:spTree>
    <p:extLst>
      <p:ext uri="{BB962C8B-B14F-4D97-AF65-F5344CB8AC3E}">
        <p14:creationId xmlns:p14="http://schemas.microsoft.com/office/powerpoint/2010/main" xmlns="" val="1662354634"/>
      </p:ext>
    </p:extLst>
  </p:cSld>
  <p:clrMapOvr>
    <a:masterClrMapping/>
  </p:clrMapOvr>
  <mc:AlternateContent xmlns:mc="http://schemas.openxmlformats.org/markup-compatibility/2006">
    <mc:Choice xmlns:p14="http://schemas.microsoft.com/office/powerpoint/2010/main" xmlns="" Requires="p14">
      <p:transition spd="slow" p14:dur="59000" advTm="4000">
        <p:fade/>
      </p:transition>
    </mc:Choice>
    <mc:Fallback>
      <p:transition spd="slow" advTm="4000">
        <p:fade/>
      </p:transition>
    </mc:Fallback>
  </mc:AlternateContent>
  <p:timing>
    <p:tnLst>
      <p:par>
        <p:cTn id="1" dur="indefinite" restart="never" nodeType="tmRoot"/>
      </p:par>
    </p:tnLst>
  </p:timing>
</p:sld>
</file>

<file path=ppt/theme/theme1.xml><?xml version="1.0" encoding="utf-8"?>
<a:theme xmlns:a="http://schemas.openxmlformats.org/drawingml/2006/main" name="1_Diapo Texte">
  <a:themeElements>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fontScheme name="Diapo Tex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po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po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po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po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po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po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po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po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po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po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po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po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apo Texte">
  <a:themeElements>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fontScheme name="Diapo Tex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po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po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po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po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po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po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po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po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po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po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po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po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5960</TotalTime>
  <Words>1202</Words>
  <Application>Microsoft Office PowerPoint</Application>
  <PresentationFormat>On-screen Show (4:3)</PresentationFormat>
  <Paragraphs>96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1_Diapo Texte</vt:lpstr>
      <vt:lpstr>Diapo Texte</vt:lpstr>
      <vt:lpstr>Access to medicines in Europe</vt:lpstr>
      <vt:lpstr> an independent international movement working across the world (78 countries), both at home (169 programmes) and abroad (147 programmes)   in Europe: asylum seekers, undocumented migrants, homeless people, Roma communities, elderly, destitute EU citizens or nationals, people who use drugs, sex workers    medical &amp; social service delivery – data collection on persons not described in official statistics – social change through empowerment &amp; advocacy</vt:lpstr>
      <vt:lpstr>Access to healthcare for the most vulnerable in a Europe in social crisis. (May 2013)    29,400 consultations across 25 cities in eight European countries   Among  the children seen, on average only 50% had been vaccinated against tetanus.   On average, 70% had not been vaccinated, or did not know whether they had been vaccinated, against hep B, measles and pertussis (wooping cough).</vt:lpstr>
      <vt:lpstr>No access to basic vaccines (tetanus, HBV, MMR, pertussis) MdM vaccinated 9,000 children in 2013   Massive decreases in public health expenditure  Understaffing in healthcare facilities, in peripheral regions but also in Athens  Regular stock-outs  Increase in user charges for medication, including for diabetes, coronary heart disease, cancer…  Still close to 3 million people who lost their healthcare coverage  Health voucher system not yet effective  1,200€ to fully vaccinate a child when uninsured…</vt:lpstr>
      <vt:lpstr> People who use drugs – and specifically who inject drugs – bear by far the heaviest burden of Hepatitis C (HCV);   90% of new infections result from lack of access to sterile injecting equipment   67% of the estimated 16 million people who inject drugs globally have been infected by HCV  MdM estimates that around 2 million people who inject drugs globally need treatment immediately  In high-income countries, the annual HCV treatment uptake of people who inject drugs remains very low, at around 1 or 2 %.  </vt:lpstr>
      <vt:lpstr> In high-income countries, only 1 to 2% of PWID access HCV treatment, because of stigma, criminalization, but also because of exorbitant treatment prices, especially for new Direct-Acting Antiviral Agents (DAA)  Sofosbuvir (by Gilead)  US: 84,000$ for a 12-week treatment FR: 56,000€ for a12-week treatment  Up to €100,000 in combination with an other DAA   Prices remain unrealistically high both in LMICs AND in HICs  This price has led to treatment rationing and exclusion of key populations in many places.</vt:lpstr>
      <vt:lpstr>Slide 7</vt:lpstr>
      <vt:lpstr>Example: treatment rationing in France </vt:lpstr>
      <vt:lpstr> A wide coalition: patients (HCV, HIV and other diseases) and healthcare user organisations, medical NGOs  Allies: healthcare professionals, economists,  university and researchers  Communication and mobilization: risk of rationing, transparency, compulsory licence  Lobby : hearing by the Pricing commission (CEPS, 1st hearing ever), meetings with MoH  Public events (Le Havre, MoH)  Today, public debate includes pricing criteria, new models for pharmaceutical development or pharmaceutical research financing</vt:lpstr>
      <vt:lpstr>Because no tiered pricing and voluntary licensing pharma’s strategy will allow universal access;   Lessons learned from HIV: use of Trade-Related Aspects of Intellectual Property Rights (TRIPS) flexibilities to avoid rationing and exclusion of key populations  compulsory licences : (e.g. MdM advocacy towards French government)  patent opposition (e.g. India) and promotion of generic competition – only real novelties should be rewarded with a patent!</vt:lpstr>
      <vt:lpstr>Slide 11</vt:lpstr>
      <vt:lpstr> Keep pressure on the institutions and other stakeholders   Maintain the public opinion’s interest   Prepare the Public Health Law to come in 2015   Advocate towards the government and MPs   Promote new tools at European level</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Social and Economical Crisis on Health and Access to Healthcare</dc:title>
  <dc:creator>Frank Vanbiervliet</dc:creator>
  <cp:lastModifiedBy>Yannis Natsis</cp:lastModifiedBy>
  <cp:revision>145</cp:revision>
  <cp:lastPrinted>2014-10-06T21:12:10Z</cp:lastPrinted>
  <dcterms:created xsi:type="dcterms:W3CDTF">2013-08-21T16:24:57Z</dcterms:created>
  <dcterms:modified xsi:type="dcterms:W3CDTF">2014-11-12T15:36:42Z</dcterms:modified>
</cp:coreProperties>
</file>